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notesSlides/notesSlide15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364" r:id="rId2"/>
    <p:sldId id="369" r:id="rId3"/>
    <p:sldId id="288" r:id="rId4"/>
    <p:sldId id="259" r:id="rId5"/>
    <p:sldId id="293" r:id="rId6"/>
    <p:sldId id="305" r:id="rId7"/>
    <p:sldId id="296" r:id="rId8"/>
    <p:sldId id="297" r:id="rId9"/>
    <p:sldId id="365" r:id="rId10"/>
    <p:sldId id="295" r:id="rId11"/>
    <p:sldId id="299" r:id="rId12"/>
    <p:sldId id="301" r:id="rId13"/>
    <p:sldId id="303" r:id="rId14"/>
    <p:sldId id="304" r:id="rId15"/>
    <p:sldId id="300" r:id="rId16"/>
    <p:sldId id="294" r:id="rId17"/>
    <p:sldId id="363" r:id="rId18"/>
    <p:sldId id="367" r:id="rId19"/>
    <p:sldId id="368" r:id="rId20"/>
    <p:sldId id="261" r:id="rId21"/>
    <p:sldId id="379" r:id="rId22"/>
    <p:sldId id="265" r:id="rId23"/>
    <p:sldId id="370" r:id="rId24"/>
    <p:sldId id="266" r:id="rId25"/>
    <p:sldId id="267" r:id="rId26"/>
    <p:sldId id="268" r:id="rId27"/>
    <p:sldId id="308" r:id="rId28"/>
    <p:sldId id="366" r:id="rId29"/>
    <p:sldId id="380" r:id="rId30"/>
    <p:sldId id="269" r:id="rId31"/>
    <p:sldId id="270" r:id="rId32"/>
    <p:sldId id="271" r:id="rId33"/>
    <p:sldId id="306" r:id="rId34"/>
    <p:sldId id="272" r:id="rId35"/>
    <p:sldId id="371" r:id="rId36"/>
    <p:sldId id="274" r:id="rId37"/>
    <p:sldId id="312" r:id="rId38"/>
    <p:sldId id="310" r:id="rId39"/>
    <p:sldId id="276" r:id="rId40"/>
    <p:sldId id="314" r:id="rId41"/>
    <p:sldId id="316" r:id="rId42"/>
    <p:sldId id="277" r:id="rId43"/>
    <p:sldId id="319" r:id="rId44"/>
    <p:sldId id="278" r:id="rId45"/>
    <p:sldId id="321" r:id="rId46"/>
    <p:sldId id="323" r:id="rId47"/>
    <p:sldId id="325" r:id="rId48"/>
    <p:sldId id="280" r:id="rId49"/>
    <p:sldId id="328" r:id="rId50"/>
    <p:sldId id="330" r:id="rId51"/>
    <p:sldId id="332" r:id="rId52"/>
    <p:sldId id="372" r:id="rId53"/>
    <p:sldId id="333" r:id="rId54"/>
    <p:sldId id="373" r:id="rId55"/>
    <p:sldId id="336" r:id="rId56"/>
    <p:sldId id="340" r:id="rId57"/>
    <p:sldId id="374" r:id="rId58"/>
    <p:sldId id="377" r:id="rId59"/>
    <p:sldId id="376" r:id="rId60"/>
    <p:sldId id="375" r:id="rId61"/>
    <p:sldId id="350" r:id="rId62"/>
    <p:sldId id="282" r:id="rId63"/>
    <p:sldId id="283" r:id="rId64"/>
    <p:sldId id="284" r:id="rId65"/>
    <p:sldId id="360" r:id="rId66"/>
    <p:sldId id="378" r:id="rId67"/>
    <p:sldId id="352" r:id="rId68"/>
    <p:sldId id="358" r:id="rId69"/>
    <p:sldId id="354" r:id="rId70"/>
    <p:sldId id="285" r:id="rId71"/>
    <p:sldId id="361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4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image" Target="../media/image34.png"/><Relationship Id="rId3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78BF4-2B27-A149-A982-410D64952C48}" type="datetimeFigureOut">
              <a:rPr lang="en-US" smtClean="0"/>
              <a:pPr/>
              <a:t>2014-05-06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35D84-AC19-D440-929B-62DE74891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36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D84E8C0-AB5B-644B-B1D9-A652AC4985BB}" type="slidenum">
              <a:rPr lang="en-US"/>
              <a:pPr/>
              <a:t>4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CDC14B-273A-4640-A7AD-7E81BB9BF612}" type="slidenum">
              <a:rPr lang="en-US"/>
              <a:pPr/>
              <a:t>34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94463DD-79FB-5449-905C-4F67CE367D5F}" type="slidenum">
              <a:rPr lang="en-US"/>
              <a:pPr/>
              <a:t>36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F2EB4C2-8FCC-EB43-8790-31DD56F5A4B0}" type="slidenum">
              <a:rPr lang="en-US"/>
              <a:pPr/>
              <a:t>39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0E4911E-A6D6-334F-B624-BE4889FF6B1E}" type="slidenum">
              <a:rPr lang="en-US"/>
              <a:pPr/>
              <a:t>42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E5F0AB0-A09E-5A45-8434-E9F709230DD0}" type="slidenum">
              <a:rPr lang="en-US"/>
              <a:pPr/>
              <a:t>44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70A63E6-F8CE-4848-9B87-78EB00952036}" type="slidenum">
              <a:rPr lang="en-US"/>
              <a:pPr/>
              <a:t>48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E19C9DC-58A0-7541-AC8D-F87D5B46E18D}" type="slidenum">
              <a:rPr lang="en-US"/>
              <a:pPr/>
              <a:t>62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41C3DE5-580E-E34B-A301-C4171F59FED3}" type="slidenum">
              <a:rPr lang="en-US"/>
              <a:pPr/>
              <a:t>63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99DEB65-284B-FF41-80A2-2E08C8D392A1}" type="slidenum">
              <a:rPr lang="en-US"/>
              <a:pPr/>
              <a:t>64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F394283-5414-094D-BD6F-0483543801AD}" type="slidenum">
              <a:rPr lang="en-US"/>
              <a:pPr/>
              <a:t>70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CE35403-A56A-F447-A373-48D1C5DD60E1}" type="slidenum">
              <a:rPr lang="en-US"/>
              <a:pPr/>
              <a:t>20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85290C6-8DA2-4243-8C7E-D4F5E986D156}" type="slidenum">
              <a:rPr lang="en-US"/>
              <a:pPr/>
              <a:t>22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A181C71-ADDD-4E4C-8037-96A64F00D824}" type="slidenum">
              <a:rPr lang="en-US"/>
              <a:pPr/>
              <a:t>24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5BFCB89-FF36-C34C-A281-2F87C991051E}" type="slidenum">
              <a:rPr lang="en-US"/>
              <a:pPr/>
              <a:t>25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7506BA7-EF7B-6348-BD29-F726C86C3ACF}" type="slidenum">
              <a:rPr lang="en-US"/>
              <a:pPr/>
              <a:t>26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62AEFFF-D75B-E54F-BDA6-DAB47842984D}" type="slidenum">
              <a:rPr lang="en-US"/>
              <a:pPr/>
              <a:t>30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8DBB46B-2AF6-8A46-B45D-6833ECB1D6E3}" type="slidenum">
              <a:rPr lang="en-US"/>
              <a:pPr/>
              <a:t>31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B9A2393-67C0-6948-A73C-CDA245EB40D0}" type="slidenum">
              <a:rPr lang="en-US"/>
              <a:pPr/>
              <a:t>32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C0090-E155-6842-9193-80CA9C5C9C14}" type="datetimeFigureOut">
              <a:rPr lang="en-US" smtClean="0"/>
              <a:pPr/>
              <a:t>2014-05-06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4D925-7ABB-AC4E-BB14-F84E9E55EA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C0090-E155-6842-9193-80CA9C5C9C14}" type="datetimeFigureOut">
              <a:rPr lang="en-US" smtClean="0"/>
              <a:pPr/>
              <a:t>2014-05-06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4D925-7ABB-AC4E-BB14-F84E9E55EA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C0090-E155-6842-9193-80CA9C5C9C14}" type="datetimeFigureOut">
              <a:rPr lang="en-US" smtClean="0"/>
              <a:pPr/>
              <a:t>2014-05-06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4D925-7ABB-AC4E-BB14-F84E9E55EA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914400"/>
            <a:ext cx="7772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08DEC0-0B4A-FD4F-A44A-51614FDC34A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76400"/>
            <a:ext cx="38100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76400"/>
            <a:ext cx="38100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62400"/>
            <a:ext cx="38100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F8ACEA-8D0A-0340-BC26-34FB9F9913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FBB423-8927-4B45-AA51-999354F473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C0090-E155-6842-9193-80CA9C5C9C14}" type="datetimeFigureOut">
              <a:rPr lang="en-US" smtClean="0"/>
              <a:pPr/>
              <a:t>2014-05-06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4D925-7ABB-AC4E-BB14-F84E9E55EA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C0090-E155-6842-9193-80CA9C5C9C14}" type="datetimeFigureOut">
              <a:rPr lang="en-US" smtClean="0"/>
              <a:pPr/>
              <a:t>2014-05-06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4D925-7ABB-AC4E-BB14-F84E9E55EA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C0090-E155-6842-9193-80CA9C5C9C14}" type="datetimeFigureOut">
              <a:rPr lang="en-US" smtClean="0"/>
              <a:pPr/>
              <a:t>2014-05-06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4D925-7ABB-AC4E-BB14-F84E9E55EA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C0090-E155-6842-9193-80CA9C5C9C14}" type="datetimeFigureOut">
              <a:rPr lang="en-US" smtClean="0"/>
              <a:pPr/>
              <a:t>2014-05-06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4D925-7ABB-AC4E-BB14-F84E9E55EA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C0090-E155-6842-9193-80CA9C5C9C14}" type="datetimeFigureOut">
              <a:rPr lang="en-US" smtClean="0"/>
              <a:pPr/>
              <a:t>2014-05-06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4D925-7ABB-AC4E-BB14-F84E9E55EA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C0090-E155-6842-9193-80CA9C5C9C14}" type="datetimeFigureOut">
              <a:rPr lang="en-US" smtClean="0"/>
              <a:pPr/>
              <a:t>2014-05-06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4D925-7ABB-AC4E-BB14-F84E9E55EA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C0090-E155-6842-9193-80CA9C5C9C14}" type="datetimeFigureOut">
              <a:rPr lang="en-US" smtClean="0"/>
              <a:pPr/>
              <a:t>2014-05-06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4D925-7ABB-AC4E-BB14-F84E9E55EA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C0090-E155-6842-9193-80CA9C5C9C14}" type="datetimeFigureOut">
              <a:rPr lang="en-US" smtClean="0"/>
              <a:pPr/>
              <a:t>2014-05-06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4D925-7ABB-AC4E-BB14-F84E9E55EA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C0090-E155-6842-9193-80CA9C5C9C14}" type="datetimeFigureOut">
              <a:rPr lang="en-US" smtClean="0"/>
              <a:pPr/>
              <a:t>2014-05-06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4D925-7ABB-AC4E-BB14-F84E9E55EA7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5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33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34.png"/><Relationship Id="rId7" Type="http://schemas.openxmlformats.org/officeDocument/2006/relationships/oleObject" Target="../embeddings/oleObject4.bin"/><Relationship Id="rId8" Type="http://schemas.openxmlformats.org/officeDocument/2006/relationships/image" Target="../media/image35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3384" y="0"/>
            <a:ext cx="7131969" cy="6607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923553" y="1299451"/>
            <a:ext cx="3002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CHAPTER 1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98323" y="2887678"/>
            <a:ext cx="3812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0000"/>
                </a:solidFill>
              </a:rPr>
              <a:t>ESSENTIALS  OF  </a:t>
            </a:r>
          </a:p>
          <a:p>
            <a:pPr algn="ctr"/>
            <a:r>
              <a:rPr lang="en-US" sz="4400" b="1" dirty="0" smtClean="0">
                <a:solidFill>
                  <a:srgbClr val="FF0000"/>
                </a:solidFill>
              </a:rPr>
              <a:t>GEOGRAPHY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Science of Geography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Place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3200" dirty="0" smtClean="0"/>
              <a:t>Does not refer simply to where a place is located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3200" dirty="0" smtClean="0"/>
              <a:t>Refers to the areas’ landscape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3200" dirty="0" smtClean="0"/>
              <a:t>The features that define the landscape and makes it different from others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3200" dirty="0" smtClean="0"/>
              <a:t>E.g. the land, climate and people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3200" dirty="0" smtClean="0"/>
              <a:t>Together they give a place its’ own character.  </a:t>
            </a:r>
            <a:endParaRPr lang="en-US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Science of Geography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Human – Earth (Environment) relationships:</a:t>
            </a:r>
          </a:p>
          <a:p>
            <a:pPr lvl="2"/>
            <a:r>
              <a:rPr lang="en-US" i="1" dirty="0" smtClean="0"/>
              <a:t>How do people relate to the land?</a:t>
            </a:r>
          </a:p>
          <a:p>
            <a:pPr lvl="1"/>
            <a:r>
              <a:rPr lang="en-US" dirty="0" smtClean="0"/>
              <a:t>Adapt: In building their homes, clothing etc.</a:t>
            </a:r>
          </a:p>
          <a:p>
            <a:pPr lvl="1"/>
            <a:r>
              <a:rPr lang="en-US" dirty="0" smtClean="0"/>
              <a:t>Change: How is the land modified; agricultural patterns, deforestation</a:t>
            </a:r>
          </a:p>
          <a:p>
            <a:pPr lvl="2"/>
            <a:r>
              <a:rPr lang="en-US" sz="2800" dirty="0" smtClean="0"/>
              <a:t>“cultural landscape”</a:t>
            </a:r>
            <a:endParaRPr lang="en-US" dirty="0" smtClean="0"/>
          </a:p>
          <a:p>
            <a:pPr lvl="1"/>
            <a:r>
              <a:rPr lang="en-US" dirty="0" smtClean="0"/>
              <a:t>Depend: To make a living, how does this country depend upon natural resources? mining</a:t>
            </a:r>
          </a:p>
          <a:p>
            <a:pPr lvl="2"/>
            <a:r>
              <a:rPr lang="en-US" dirty="0" smtClean="0"/>
              <a:t>visible imprint of human activity – good or bad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Oil spill in the Gulf of Mexico</a:t>
            </a:r>
          </a:p>
        </p:txBody>
      </p:sp>
      <p:pic>
        <p:nvPicPr>
          <p:cNvPr id="35843" name="Content Placeholder 3" descr="oilspill1.jpg"/>
          <p:cNvPicPr>
            <a:picLocks noGrp="1" noChangeAspect="1"/>
          </p:cNvPicPr>
          <p:nvPr>
            <p:ph idx="1"/>
          </p:nvPr>
        </p:nvPicPr>
        <p:blipFill>
          <a:blip r:embed="rId2"/>
          <a:srcRect l="-9320" r="-9320"/>
          <a:stretch>
            <a:fillRect/>
          </a:stretch>
        </p:blipFill>
        <p:spPr>
          <a:xfrm>
            <a:off x="476250" y="1600200"/>
            <a:ext cx="8667750" cy="48768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1" name="Content Placeholder 3" descr="deforestation_in_the_amazon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1263" r="-11263"/>
          <a:stretch>
            <a:fillRect/>
          </a:stretch>
        </p:blipFill>
        <p:spPr>
          <a:xfrm>
            <a:off x="-457200" y="304800"/>
            <a:ext cx="10158413" cy="57150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65658" y="273647"/>
            <a:ext cx="23958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Whistler, B.C.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Science of Geography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Movement: </a:t>
            </a:r>
            <a:r>
              <a:rPr lang="en-US" i="1" dirty="0" smtClean="0"/>
              <a:t>How are people, goods &amp; ideas moved into and out of this place?</a:t>
            </a:r>
          </a:p>
          <a:p>
            <a:pPr lvl="1"/>
            <a:r>
              <a:rPr lang="en-US" dirty="0" smtClean="0"/>
              <a:t>Goods: What foreign imports come into the city? Where do they come form and why from there?</a:t>
            </a:r>
          </a:p>
          <a:p>
            <a:pPr lvl="1"/>
            <a:r>
              <a:rPr lang="en-US" dirty="0" smtClean="0"/>
              <a:t>People: increased population of recent migrant. Where do they come from? Why did they move here?</a:t>
            </a:r>
          </a:p>
          <a:p>
            <a:pPr lvl="1"/>
            <a:r>
              <a:rPr lang="en-US" dirty="0" smtClean="0"/>
              <a:t>By what means are ideas transported into and out of the city?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Communication, circulation, migration and diffusion across earth’s surface - </a:t>
            </a:r>
            <a:r>
              <a:rPr lang="en-US" i="1" dirty="0" smtClean="0"/>
              <a:t>global movement </a:t>
            </a:r>
            <a:r>
              <a:rPr lang="en-US" dirty="0" smtClean="0"/>
              <a:t>not only of people but ideas &amp; goods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Science of Geography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Region: </a:t>
            </a:r>
            <a:r>
              <a:rPr lang="en-US" i="1" dirty="0" smtClean="0"/>
              <a:t>“Geographers invent regions”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Easier to study 7 cultural regions that 50 states</a:t>
            </a:r>
          </a:p>
          <a:p>
            <a:pPr lvl="2"/>
            <a:r>
              <a:rPr lang="en-US" dirty="0" smtClean="0"/>
              <a:t>Easier to study 7 continents than 200 cities</a:t>
            </a:r>
          </a:p>
          <a:p>
            <a:r>
              <a:rPr lang="en-US" dirty="0" smtClean="0"/>
              <a:t>Areas with uniform characteristics</a:t>
            </a:r>
          </a:p>
          <a:p>
            <a:pPr lvl="1"/>
            <a:r>
              <a:rPr lang="en-US" dirty="0" smtClean="0"/>
              <a:t>Regions can be </a:t>
            </a:r>
            <a:r>
              <a:rPr lang="en-US" dirty="0" smtClean="0"/>
              <a:t>based </a:t>
            </a:r>
            <a:r>
              <a:rPr lang="en-US" dirty="0" smtClean="0"/>
              <a:t>on physical features or cultural attributes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5" name="Picture 7" descr="World_Regional_ma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295400"/>
            <a:ext cx="8686800" cy="46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6" name="Text Box 10"/>
          <p:cNvSpPr txBox="1">
            <a:spLocks noChangeArrowheads="1"/>
          </p:cNvSpPr>
          <p:nvPr/>
        </p:nvSpPr>
        <p:spPr bwMode="auto">
          <a:xfrm>
            <a:off x="2590800" y="457200"/>
            <a:ext cx="7772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Arial" charset="0"/>
              </a:rPr>
              <a:t>Regions of the World</a:t>
            </a:r>
          </a:p>
        </p:txBody>
      </p:sp>
      <p:pic>
        <p:nvPicPr>
          <p:cNvPr id="156674" name="DefaultOcx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2550" y="-484188"/>
            <a:ext cx="914400" cy="2286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56675" name="Picture 3" hidden="1"/>
          <p:cNvPicPr>
            <a:picLocks noGrp="1"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873375"/>
            <a:ext cx="1905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676" name="Picture 4" hidden="1"/>
          <p:cNvPicPr>
            <a:picLocks noGrp="1"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873375"/>
            <a:ext cx="1905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gio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96" y="316522"/>
            <a:ext cx="7771912" cy="639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15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_of_canada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14" y="772283"/>
            <a:ext cx="6882657" cy="608571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330541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Transport Canada  has 5 regional Centres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779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7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3892" dirty="0"/>
              <a:t>Geographic </a:t>
            </a:r>
            <a:r>
              <a:rPr lang="en-US" sz="3892" dirty="0" smtClean="0"/>
              <a:t>Analysis</a:t>
            </a:r>
          </a:p>
          <a:p>
            <a:pPr lvl="1"/>
            <a:r>
              <a:rPr lang="en-US" sz="3459" dirty="0" smtClean="0"/>
              <a:t>Using the five spatial themes geography pulls from a variety of fields to integrate information and brings forward a </a:t>
            </a:r>
            <a:r>
              <a:rPr lang="en-US" sz="3459" b="1" dirty="0" smtClean="0">
                <a:solidFill>
                  <a:srgbClr val="FF0000"/>
                </a:solidFill>
              </a:rPr>
              <a:t>whole-earth concept (spati</a:t>
            </a:r>
            <a:r>
              <a:rPr lang="en-US" sz="3500" b="1" dirty="0" smtClean="0">
                <a:solidFill>
                  <a:srgbClr val="FF0000"/>
                </a:solidFill>
              </a:rPr>
              <a:t>al analysis</a:t>
            </a:r>
            <a:r>
              <a:rPr lang="en-US" sz="3059" b="1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3459" dirty="0" smtClean="0"/>
              <a:t>The idea of processes</a:t>
            </a:r>
          </a:p>
          <a:p>
            <a:pPr lvl="2"/>
            <a:r>
              <a:rPr lang="en-US" sz="3200" dirty="0" smtClean="0"/>
              <a:t>Numerous processes involved in earth’s vast systems above the earth and under the earth</a:t>
            </a:r>
            <a:endParaRPr lang="en-US" sz="3059" dirty="0" smtClean="0"/>
          </a:p>
          <a:p>
            <a:pPr lvl="1"/>
            <a:r>
              <a:rPr lang="en-US" sz="3459" dirty="0" smtClean="0"/>
              <a:t>Scientific method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16165D"/>
                </a:solidFill>
              </a:rPr>
              <a:t>The Science of Geography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667" y="183444"/>
            <a:ext cx="6350000" cy="6448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3766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9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3581400" cy="1524000"/>
          </a:xfrm>
        </p:spPr>
        <p:txBody>
          <a:bodyPr/>
          <a:lstStyle/>
          <a:p>
            <a:pPr algn="l" eaLnBrk="1" hangingPunct="1"/>
            <a:r>
              <a:rPr lang="en-US">
                <a:solidFill>
                  <a:srgbClr val="16165D"/>
                </a:solidFill>
              </a:rPr>
              <a:t>Scientific Method</a:t>
            </a:r>
          </a:p>
        </p:txBody>
      </p:sp>
      <p:sp>
        <p:nvSpPr>
          <p:cNvPr id="22531" name="Text Box 5"/>
          <p:cNvSpPr txBox="1">
            <a:spLocks noChangeArrowheads="1"/>
          </p:cNvSpPr>
          <p:nvPr/>
        </p:nvSpPr>
        <p:spPr bwMode="auto">
          <a:xfrm>
            <a:off x="1736725" y="62134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152400" y="6172200"/>
            <a:ext cx="14493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>
                <a:latin typeface="Times New Roman" charset="0"/>
              </a:rPr>
              <a:t>Figure FS 1.1.1</a:t>
            </a:r>
          </a:p>
        </p:txBody>
      </p:sp>
      <p:pic>
        <p:nvPicPr>
          <p:cNvPr id="22533" name="Picture 6" descr="EG6_Figure_01_1_1_FS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33364" y="-91931"/>
            <a:ext cx="6666415" cy="7257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Rectangle 9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/>
            <a:r>
              <a:rPr lang="en-US" sz="1400">
                <a:ea typeface="ＭＳ Ｐゴシック" charset="-128"/>
                <a:cs typeface="ＭＳ Ｐゴシック" charset="-128"/>
              </a:rPr>
              <a:t>Copyright © 2010 Pearson Education, Inc.</a:t>
            </a:r>
          </a:p>
        </p:txBody>
      </p:sp>
      <p:sp>
        <p:nvSpPr>
          <p:cNvPr id="22535" name="Rectangle 10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400">
                <a:ea typeface="ＭＳ Ｐゴシック" charset="-128"/>
                <a:cs typeface="ＭＳ Ｐゴシック" charset="-128"/>
              </a:rPr>
              <a:t>Christopherson, </a:t>
            </a:r>
            <a:r>
              <a:rPr lang="en-US" sz="1400" i="1">
                <a:ea typeface="ＭＳ Ｐゴシック" charset="-128"/>
                <a:cs typeface="ＭＳ Ｐゴシック" charset="-128"/>
              </a:rPr>
              <a:t>Elemental Geosystems,</a:t>
            </a:r>
            <a:r>
              <a:rPr lang="en-US" sz="1400">
                <a:ea typeface="ＭＳ Ｐゴシック" charset="-128"/>
                <a:cs typeface="ＭＳ Ｐゴシック" charset="-128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105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Science as a Field of learning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22130"/>
            <a:ext cx="8229600" cy="53183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Science is often described as a process that follows the </a:t>
            </a:r>
            <a:r>
              <a:rPr lang="en-US" i="1" dirty="0" smtClean="0">
                <a:solidFill>
                  <a:srgbClr val="FF0000"/>
                </a:solidFill>
              </a:rPr>
              <a:t>scientific method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Observe phenomena that stimulates a question or problem</a:t>
            </a:r>
          </a:p>
          <a:p>
            <a:pPr lvl="1"/>
            <a:r>
              <a:rPr lang="en-US" dirty="0" smtClean="0"/>
              <a:t>Offer an educated guess – a hypothesis – about the answer</a:t>
            </a:r>
          </a:p>
          <a:p>
            <a:pPr lvl="1"/>
            <a:r>
              <a:rPr lang="en-US" dirty="0" smtClean="0"/>
              <a:t>Design an experiment to test the hypothesis</a:t>
            </a:r>
          </a:p>
          <a:p>
            <a:pPr lvl="1"/>
            <a:r>
              <a:rPr lang="en-US" dirty="0" smtClean="0"/>
              <a:t>Predict the outcome of the experiment</a:t>
            </a:r>
          </a:p>
          <a:p>
            <a:pPr lvl="1"/>
            <a:r>
              <a:rPr lang="en-US" dirty="0" smtClean="0"/>
              <a:t>Conduct the experiment</a:t>
            </a:r>
          </a:p>
          <a:p>
            <a:pPr lvl="1"/>
            <a:r>
              <a:rPr lang="en-US" dirty="0" smtClean="0"/>
              <a:t>Draw a conclusion or formulate a generalized “rule” based on the results of the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379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73488"/>
            <a:ext cx="7772400" cy="5061337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>
                <a:ea typeface="Times New Roman" charset="0"/>
                <a:cs typeface="Times New Roman" charset="0"/>
              </a:rPr>
              <a:t>Systems </a:t>
            </a:r>
            <a:r>
              <a:rPr lang="en-US" sz="3600" dirty="0" smtClean="0">
                <a:ea typeface="Times New Roman" charset="0"/>
                <a:cs typeface="Times New Roman" charset="0"/>
              </a:rPr>
              <a:t>Theory</a:t>
            </a:r>
          </a:p>
          <a:p>
            <a:pPr lvl="2"/>
            <a:r>
              <a:rPr lang="en-US" sz="2800" i="1" dirty="0" smtClean="0">
                <a:ea typeface="Times New Roman" charset="0"/>
                <a:cs typeface="Times New Roman" charset="0"/>
              </a:rPr>
              <a:t>A system is any ordered, interrelated set of parts and their attributes, linked by flows of energy and matter, different from the surrounding environment outside the system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3200" dirty="0">
                <a:ea typeface="Times New Roman" charset="0"/>
                <a:cs typeface="Times New Roman" charset="0"/>
              </a:rPr>
              <a:t>Open </a:t>
            </a:r>
            <a:r>
              <a:rPr lang="en-US" sz="3200" dirty="0" smtClean="0">
                <a:ea typeface="Times New Roman" charset="0"/>
                <a:cs typeface="Times New Roman" charset="0"/>
              </a:rPr>
              <a:t>system </a:t>
            </a:r>
          </a:p>
          <a:p>
            <a:pPr lvl="2">
              <a:spcBef>
                <a:spcPct val="0"/>
              </a:spcBef>
            </a:pPr>
            <a:r>
              <a:rPr lang="en-US" dirty="0" smtClean="0">
                <a:ea typeface="Times New Roman" charset="0"/>
                <a:cs typeface="Times New Roman" charset="0"/>
              </a:rPr>
              <a:t> </a:t>
            </a:r>
            <a:r>
              <a:rPr lang="en-US" i="1" dirty="0" smtClean="0">
                <a:ea typeface="Times New Roman" charset="0"/>
                <a:cs typeface="Times New Roman" charset="0"/>
              </a:rPr>
              <a:t>an automobile</a:t>
            </a:r>
          </a:p>
          <a:p>
            <a:pPr lvl="2">
              <a:spcBef>
                <a:spcPct val="0"/>
              </a:spcBef>
            </a:pPr>
            <a:r>
              <a:rPr lang="en-US" i="1" dirty="0" smtClean="0">
                <a:ea typeface="Times New Roman" charset="0"/>
                <a:cs typeface="Times New Roman" charset="0"/>
              </a:rPr>
              <a:t>a leaf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3200" dirty="0">
                <a:ea typeface="Times New Roman" charset="0"/>
                <a:cs typeface="Times New Roman" charset="0"/>
              </a:rPr>
              <a:t>Closed </a:t>
            </a:r>
            <a:r>
              <a:rPr lang="en-US" sz="3200" dirty="0" smtClean="0">
                <a:ea typeface="Times New Roman" charset="0"/>
                <a:cs typeface="Times New Roman" charset="0"/>
              </a:rPr>
              <a:t>system </a:t>
            </a:r>
          </a:p>
          <a:p>
            <a:pPr lvl="2">
              <a:spcBef>
                <a:spcPct val="0"/>
              </a:spcBef>
            </a:pPr>
            <a:r>
              <a:rPr lang="en-US" i="1" dirty="0" smtClean="0">
                <a:ea typeface="Times New Roman" charset="0"/>
                <a:cs typeface="Times New Roman" charset="0"/>
              </a:rPr>
              <a:t>earth in terms of matter &amp; resources</a:t>
            </a:r>
          </a:p>
          <a:p>
            <a:pPr eaLnBrk="1" hangingPunct="1"/>
            <a:endParaRPr lang="en-US" b="1" dirty="0">
              <a:ea typeface="Times New Roman" charset="0"/>
              <a:cs typeface="Times New Roman" charset="0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3879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Earth Systems Concepts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EG6_Figure_01_03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829734"/>
            <a:ext cx="9182880" cy="563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Text Box 5"/>
          <p:cNvSpPr txBox="1">
            <a:spLocks noChangeArrowheads="1"/>
          </p:cNvSpPr>
          <p:nvPr/>
        </p:nvSpPr>
        <p:spPr bwMode="auto">
          <a:xfrm>
            <a:off x="8072438" y="6172200"/>
            <a:ext cx="1069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>
                <a:latin typeface="Times New Roman" charset="0"/>
              </a:rPr>
              <a:t>Figure  1.3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7"/>
          <p:cNvSpPr txBox="1">
            <a:spLocks noChangeArrowheads="1"/>
          </p:cNvSpPr>
          <p:nvPr/>
        </p:nvSpPr>
        <p:spPr bwMode="auto">
          <a:xfrm>
            <a:off x="8072438" y="6096000"/>
            <a:ext cx="1069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>
                <a:latin typeface="Times New Roman" charset="0"/>
              </a:rPr>
              <a:t>Figure  1.4</a:t>
            </a:r>
          </a:p>
        </p:txBody>
      </p:sp>
      <p:pic>
        <p:nvPicPr>
          <p:cNvPr id="28676" name="Picture 5" descr="EG6_Figure_01_04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06994"/>
            <a:ext cx="6062132" cy="6451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799566" y="1538105"/>
            <a:ext cx="22852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A leaf – </a:t>
            </a:r>
          </a:p>
          <a:p>
            <a:pPr algn="ctr"/>
            <a:r>
              <a:rPr lang="en-US" sz="3200" dirty="0" smtClean="0"/>
              <a:t>natural </a:t>
            </a:r>
          </a:p>
          <a:p>
            <a:pPr algn="ctr"/>
            <a:r>
              <a:rPr lang="en-US" sz="3200" dirty="0" smtClean="0"/>
              <a:t>open system</a:t>
            </a:r>
            <a:endParaRPr lang="en-US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44" y="254000"/>
            <a:ext cx="6350000" cy="635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1828" y="254000"/>
            <a:ext cx="5738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Earth is a closed system in terms of physical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 matter and resources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Earth Systems Concepts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3733"/>
            <a:ext cx="8229600" cy="5300134"/>
          </a:xfrm>
        </p:spPr>
        <p:txBody>
          <a:bodyPr>
            <a:normAutofit lnSpcReduction="10000"/>
          </a:bodyPr>
          <a:lstStyle/>
          <a:p>
            <a:pPr lvl="1">
              <a:spcBef>
                <a:spcPct val="0"/>
              </a:spcBef>
            </a:pPr>
            <a:r>
              <a:rPr lang="en-US" sz="3600" dirty="0" smtClean="0">
                <a:ea typeface="Times New Roman" charset="0"/>
                <a:cs typeface="Times New Roman" charset="0"/>
              </a:rPr>
              <a:t>System feedback</a:t>
            </a:r>
            <a:r>
              <a:rPr lang="en-US" sz="3200" dirty="0" smtClean="0">
                <a:ea typeface="Times New Roman" charset="0"/>
                <a:cs typeface="Times New Roman" charset="0"/>
              </a:rPr>
              <a:t>:</a:t>
            </a:r>
          </a:p>
          <a:p>
            <a:pPr lvl="2">
              <a:spcBef>
                <a:spcPct val="0"/>
              </a:spcBef>
            </a:pPr>
            <a:r>
              <a:rPr lang="en-US" sz="2800" dirty="0" smtClean="0">
                <a:ea typeface="Times New Roman" charset="0"/>
                <a:cs typeface="Times New Roman" charset="0"/>
              </a:rPr>
              <a:t>feedback loops, </a:t>
            </a:r>
          </a:p>
          <a:p>
            <a:pPr lvl="2">
              <a:spcBef>
                <a:spcPct val="0"/>
              </a:spcBef>
            </a:pPr>
            <a:r>
              <a:rPr lang="en-US" sz="2800" dirty="0" smtClean="0">
                <a:ea typeface="Times New Roman" charset="0"/>
                <a:cs typeface="Times New Roman" charset="0"/>
              </a:rPr>
              <a:t>negative feedbacks,</a:t>
            </a:r>
          </a:p>
          <a:p>
            <a:pPr lvl="2">
              <a:spcBef>
                <a:spcPct val="0"/>
              </a:spcBef>
            </a:pPr>
            <a:r>
              <a:rPr lang="en-US" sz="2800" dirty="0" smtClean="0">
                <a:ea typeface="Times New Roman" charset="0"/>
                <a:cs typeface="Times New Roman" charset="0"/>
              </a:rPr>
              <a:t> positive feedback</a:t>
            </a:r>
          </a:p>
          <a:p>
            <a:pPr lvl="1">
              <a:spcBef>
                <a:spcPct val="0"/>
              </a:spcBef>
            </a:pPr>
            <a:r>
              <a:rPr lang="en-US" sz="3200" dirty="0" smtClean="0">
                <a:ea typeface="Times New Roman" charset="0"/>
                <a:cs typeface="Times New Roman" charset="0"/>
              </a:rPr>
              <a:t>System equilibrium</a:t>
            </a:r>
          </a:p>
          <a:p>
            <a:pPr lvl="2">
              <a:spcBef>
                <a:spcPct val="0"/>
              </a:spcBef>
            </a:pPr>
            <a:r>
              <a:rPr lang="en-US" dirty="0" smtClean="0">
                <a:ea typeface="Times New Roman" charset="0"/>
                <a:cs typeface="Times New Roman" charset="0"/>
              </a:rPr>
              <a:t>Steady-state equilibrium</a:t>
            </a:r>
          </a:p>
          <a:p>
            <a:pPr lvl="2">
              <a:spcBef>
                <a:spcPct val="0"/>
              </a:spcBef>
            </a:pPr>
            <a:r>
              <a:rPr lang="en-US" dirty="0" smtClean="0">
                <a:ea typeface="Times New Roman" charset="0"/>
                <a:cs typeface="Times New Roman" charset="0"/>
              </a:rPr>
              <a:t>Threshold e.g. breaking up of sea ice, bleaching of living coral reefs</a:t>
            </a:r>
          </a:p>
          <a:p>
            <a:pPr lvl="1">
              <a:spcBef>
                <a:spcPct val="0"/>
              </a:spcBef>
            </a:pPr>
            <a:r>
              <a:rPr lang="en-US" sz="3200" dirty="0" smtClean="0">
                <a:ea typeface="Times New Roman" charset="0"/>
                <a:cs typeface="Times New Roman" charset="0"/>
              </a:rPr>
              <a:t>Mount Pinatubo – global system impact</a:t>
            </a:r>
          </a:p>
          <a:p>
            <a:pPr lvl="1">
              <a:spcBef>
                <a:spcPct val="0"/>
              </a:spcBef>
            </a:pPr>
            <a:r>
              <a:rPr lang="en-US" sz="3200" dirty="0" smtClean="0">
                <a:ea typeface="Times New Roman" charset="0"/>
                <a:cs typeface="Times New Roman" charset="0"/>
              </a:rPr>
              <a:t>Models of systems</a:t>
            </a:r>
          </a:p>
          <a:p>
            <a:pPr lvl="2">
              <a:spcBef>
                <a:spcPct val="0"/>
              </a:spcBef>
            </a:pPr>
            <a:r>
              <a:rPr lang="en-US" sz="2800" dirty="0" smtClean="0">
                <a:ea typeface="Times New Roman" charset="0"/>
                <a:cs typeface="Times New Roman" charset="0"/>
              </a:rPr>
              <a:t>Using simple system models to demonstrate complex associations in the environment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ematic diagram representing some of the feedback mechanisms that are important for the earth's climate syste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56" y="225777"/>
            <a:ext cx="7394222" cy="6265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129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0"/>
            <a:ext cx="7313612" cy="1143000"/>
          </a:xfrm>
        </p:spPr>
        <p:txBody>
          <a:bodyPr/>
          <a:lstStyle/>
          <a:p>
            <a:pPr eaLnBrk="1" hangingPunct="1"/>
            <a:r>
              <a:rPr lang="en-US"/>
              <a:t>Course Description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science of geography is a systematic study of</a:t>
            </a:r>
            <a:r>
              <a:rPr lang="en-US" dirty="0" smtClean="0"/>
              <a:t> Earth’s environment </a:t>
            </a:r>
            <a:r>
              <a:rPr lang="en-US" dirty="0"/>
              <a:t>– people relationships. We investigate</a:t>
            </a:r>
            <a:r>
              <a:rPr lang="en-US" dirty="0" smtClean="0"/>
              <a:t> the spatial dimensions of Earth’s dynamic systems -  it’s energy, air, weather</a:t>
            </a:r>
            <a:r>
              <a:rPr lang="en-US" dirty="0"/>
              <a:t>, climate,</a:t>
            </a:r>
            <a:r>
              <a:rPr lang="en-US" dirty="0" smtClean="0"/>
              <a:t> water, tectonics, landforms, rocks, plants ecosystems &amp; biomes.</a:t>
            </a:r>
          </a:p>
          <a:p>
            <a:pPr eaLnBrk="1" hangingPunct="1"/>
            <a:r>
              <a:rPr lang="en-US" dirty="0" smtClean="0"/>
              <a:t>Physical geography involves the </a:t>
            </a:r>
            <a:r>
              <a:rPr lang="en-US" dirty="0" smtClean="0">
                <a:solidFill>
                  <a:srgbClr val="FF0000"/>
                </a:solidFill>
              </a:rPr>
              <a:t>spatial</a:t>
            </a:r>
            <a:r>
              <a:rPr lang="en-US" dirty="0" smtClean="0"/>
              <a:t> analysis of Earth’s physical environment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-9525" y="0"/>
            <a:ext cx="9144000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dirty="0" smtClean="0">
                <a:solidFill>
                  <a:srgbClr val="16165D"/>
                </a:solidFill>
              </a:rPr>
              <a:t>High-latitude meltpond increase results from </a:t>
            </a:r>
            <a:r>
              <a:rPr lang="en-US" sz="3200" dirty="0">
                <a:solidFill>
                  <a:srgbClr val="16165D"/>
                </a:solidFill>
              </a:rPr>
              <a:t>Positive Feedback</a:t>
            </a:r>
          </a:p>
        </p:txBody>
      </p:sp>
      <p:pic>
        <p:nvPicPr>
          <p:cNvPr id="30723" name="Picture 5" descr="EG6_Figure_01_05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938212"/>
            <a:ext cx="8618537" cy="584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8115300" y="6248400"/>
            <a:ext cx="1019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>
                <a:latin typeface="Times New Roman" charset="0"/>
              </a:rPr>
              <a:t>Figure 1.5</a:t>
            </a:r>
          </a:p>
        </p:txBody>
      </p:sp>
      <p:sp>
        <p:nvSpPr>
          <p:cNvPr id="30725" name="Rectangle 8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/>
            <a:r>
              <a:rPr lang="en-US" sz="1400">
                <a:ea typeface="ＭＳ Ｐゴシック" charset="-128"/>
                <a:cs typeface="ＭＳ Ｐゴシック" charset="-128"/>
              </a:rPr>
              <a:t>Copyright © 2010 Pearson Education, Inc.</a:t>
            </a:r>
          </a:p>
        </p:txBody>
      </p:sp>
      <p:sp>
        <p:nvSpPr>
          <p:cNvPr id="30726" name="Rectangle 9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400">
                <a:ea typeface="ＭＳ Ｐゴシック" charset="-128"/>
                <a:cs typeface="ＭＳ Ｐゴシック" charset="-128"/>
              </a:rPr>
              <a:t>Christopherson, </a:t>
            </a:r>
            <a:r>
              <a:rPr lang="en-US" sz="1400" i="1">
                <a:ea typeface="ＭＳ Ｐゴシック" charset="-128"/>
                <a:cs typeface="ＭＳ Ｐゴシック" charset="-128"/>
              </a:rPr>
              <a:t>Elemental Geosystems,</a:t>
            </a:r>
            <a:r>
              <a:rPr lang="en-US" sz="1400">
                <a:ea typeface="ＭＳ Ｐゴシック" charset="-128"/>
                <a:cs typeface="ＭＳ Ｐゴシック" charset="-128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55223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>
                <a:solidFill>
                  <a:srgbClr val="16165D"/>
                </a:solidFill>
              </a:rPr>
              <a:t>Mount </a:t>
            </a:r>
            <a:r>
              <a:rPr lang="en-US" sz="3600" dirty="0" smtClean="0">
                <a:solidFill>
                  <a:srgbClr val="16165D"/>
                </a:solidFill>
              </a:rPr>
              <a:t>Pinatubo – global system impact</a:t>
            </a:r>
            <a:endParaRPr lang="en-US" sz="3600" dirty="0">
              <a:solidFill>
                <a:srgbClr val="16165D"/>
              </a:solidFill>
            </a:endParaRPr>
          </a:p>
        </p:txBody>
      </p:sp>
      <p:sp>
        <p:nvSpPr>
          <p:cNvPr id="32771" name="Text Box 6"/>
          <p:cNvSpPr txBox="1">
            <a:spLocks noChangeArrowheads="1"/>
          </p:cNvSpPr>
          <p:nvPr/>
        </p:nvSpPr>
        <p:spPr bwMode="auto">
          <a:xfrm>
            <a:off x="8072438" y="6172200"/>
            <a:ext cx="1069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>
                <a:latin typeface="Times New Roman" charset="0"/>
              </a:rPr>
              <a:t>Figure  1.7</a:t>
            </a:r>
          </a:p>
        </p:txBody>
      </p:sp>
      <p:pic>
        <p:nvPicPr>
          <p:cNvPr id="32772" name="Picture 5" descr="EG6_Figure_01_07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9142413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Rectangle 8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/>
            <a:r>
              <a:rPr lang="en-US" sz="1400">
                <a:ea typeface="ＭＳ Ｐゴシック" charset="-128"/>
                <a:cs typeface="ＭＳ Ｐゴシック" charset="-128"/>
              </a:rPr>
              <a:t>Copyright © 2010 Pearson Education, Inc.</a:t>
            </a:r>
          </a:p>
        </p:txBody>
      </p:sp>
      <p:sp>
        <p:nvSpPr>
          <p:cNvPr id="32774" name="Rectangle 9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400">
                <a:ea typeface="ＭＳ Ｐゴシック" charset="-128"/>
                <a:cs typeface="ＭＳ Ｐゴシック" charset="-128"/>
              </a:rPr>
              <a:t>Christopherson, </a:t>
            </a:r>
            <a:r>
              <a:rPr lang="en-US" sz="1400" i="1">
                <a:ea typeface="ＭＳ Ｐゴシック" charset="-128"/>
                <a:cs typeface="ＭＳ Ｐゴシック" charset="-128"/>
              </a:rPr>
              <a:t>Elemental Geosystems,</a:t>
            </a:r>
            <a:r>
              <a:rPr lang="en-US" sz="1400">
                <a:ea typeface="ＭＳ Ｐゴシック" charset="-128"/>
                <a:cs typeface="ＭＳ Ｐゴシック" charset="-128"/>
              </a:rPr>
              <a:t> Sixth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1214905"/>
            <a:ext cx="3934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Interactions between volcanic eruptions</a:t>
            </a:r>
          </a:p>
          <a:p>
            <a:pPr algn="ctr"/>
            <a:r>
              <a:rPr lang="en-US" i="1" dirty="0" smtClean="0"/>
              <a:t>and Earth systems</a:t>
            </a:r>
            <a:endParaRPr lang="en-US" i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7772400" cy="1447800"/>
          </a:xfrm>
        </p:spPr>
        <p:txBody>
          <a:bodyPr/>
          <a:lstStyle/>
          <a:p>
            <a:pPr algn="r" eaLnBrk="1" hangingPunct="1"/>
            <a:r>
              <a:rPr lang="en-US">
                <a:solidFill>
                  <a:srgbClr val="16165D"/>
                </a:solidFill>
                <a:ea typeface="Times New Roman" charset="0"/>
                <a:cs typeface="Times New Roman" charset="0"/>
              </a:rPr>
              <a:t>Earth’s Four </a:t>
            </a:r>
            <a:br>
              <a:rPr lang="en-US">
                <a:solidFill>
                  <a:srgbClr val="16165D"/>
                </a:solidFill>
                <a:ea typeface="Times New Roman" charset="0"/>
                <a:cs typeface="Times New Roman" charset="0"/>
              </a:rPr>
            </a:br>
            <a:r>
              <a:rPr lang="en-US">
                <a:solidFill>
                  <a:srgbClr val="16165D"/>
                </a:solidFill>
                <a:ea typeface="Times New Roman" charset="0"/>
                <a:cs typeface="Times New Roman" charset="0"/>
              </a:rPr>
              <a:t>Spheres</a:t>
            </a:r>
          </a:p>
        </p:txBody>
      </p:sp>
      <p:sp>
        <p:nvSpPr>
          <p:cNvPr id="34819" name="Text Box 5"/>
          <p:cNvSpPr txBox="1">
            <a:spLocks noChangeArrowheads="1"/>
          </p:cNvSpPr>
          <p:nvPr/>
        </p:nvSpPr>
        <p:spPr bwMode="auto">
          <a:xfrm>
            <a:off x="8072438" y="6172200"/>
            <a:ext cx="1069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>
                <a:latin typeface="Times New Roman" charset="0"/>
              </a:rPr>
              <a:t>Figure  1.9</a:t>
            </a:r>
          </a:p>
        </p:txBody>
      </p:sp>
      <p:pic>
        <p:nvPicPr>
          <p:cNvPr id="34820" name="Picture 5" descr="EG6_Figure_01_09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8338" y="136525"/>
            <a:ext cx="5114925" cy="641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Rectangle 10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/>
            <a:r>
              <a:rPr lang="en-US" sz="1400">
                <a:ea typeface="ＭＳ Ｐゴシック" charset="-128"/>
                <a:cs typeface="ＭＳ Ｐゴシック" charset="-128"/>
              </a:rPr>
              <a:t>Copyright © 2010 Pearson Education, Inc.</a:t>
            </a:r>
          </a:p>
        </p:txBody>
      </p:sp>
      <p:sp>
        <p:nvSpPr>
          <p:cNvPr id="34822" name="Rectangle 11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400">
                <a:ea typeface="ＭＳ Ｐゴシック" charset="-128"/>
                <a:cs typeface="ＭＳ Ｐゴシック" charset="-128"/>
              </a:rPr>
              <a:t>Christopherson, </a:t>
            </a:r>
            <a:r>
              <a:rPr lang="en-US" sz="1400" i="1">
                <a:ea typeface="ＭＳ Ｐゴシック" charset="-128"/>
                <a:cs typeface="ＭＳ Ｐゴシック" charset="-128"/>
              </a:rPr>
              <a:t>Elemental Geosystems,</a:t>
            </a:r>
            <a:r>
              <a:rPr lang="en-US" sz="1400">
                <a:ea typeface="ＭＳ Ｐゴシック" charset="-128"/>
                <a:cs typeface="ＭＳ Ｐゴシック" charset="-128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sphere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406400"/>
            <a:ext cx="7696200" cy="645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941571" y="1808325"/>
            <a:ext cx="6035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The Environmental Spheres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16165D"/>
                </a:solidFill>
              </a:rPr>
              <a:t>A Spherical Planet</a:t>
            </a:r>
            <a:endParaRPr lang="en-US" dirty="0">
              <a:solidFill>
                <a:srgbClr val="16165D"/>
              </a:solidFill>
            </a:endParaRPr>
          </a:p>
        </p:txBody>
      </p:sp>
      <p:pic>
        <p:nvPicPr>
          <p:cNvPr id="36867" name="Picture 5" descr="EG6_Figure_01_10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6075" y="990600"/>
            <a:ext cx="8450263" cy="546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/>
            <a:r>
              <a:rPr lang="en-US" sz="1400">
                <a:ea typeface="ＭＳ Ｐゴシック" charset="-128"/>
                <a:cs typeface="ＭＳ Ｐゴシック" charset="-128"/>
              </a:rPr>
              <a:t>Copyright © 2010 Pearson Education, Inc.</a:t>
            </a:r>
          </a:p>
        </p:txBody>
      </p:sp>
      <p:sp>
        <p:nvSpPr>
          <p:cNvPr id="36869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400">
                <a:ea typeface="ＭＳ Ｐゴシック" charset="-128"/>
                <a:cs typeface="ＭＳ Ｐゴシック" charset="-128"/>
              </a:rPr>
              <a:t>Christopherson, </a:t>
            </a:r>
            <a:r>
              <a:rPr lang="en-US" sz="1400" i="1">
                <a:ea typeface="ＭＳ Ｐゴシック" charset="-128"/>
                <a:cs typeface="ＭＳ Ｐゴシック" charset="-128"/>
              </a:rPr>
              <a:t>Elemental Geosystems,</a:t>
            </a:r>
            <a:r>
              <a:rPr lang="en-US" sz="1400">
                <a:ea typeface="ＭＳ Ｐゴシック" charset="-128"/>
                <a:cs typeface="ＭＳ Ｐゴシック" charset="-128"/>
              </a:rPr>
              <a:t> Sixth Edition</a:t>
            </a:r>
          </a:p>
        </p:txBody>
      </p:sp>
      <p:sp>
        <p:nvSpPr>
          <p:cNvPr id="36870" name="Text Box 5"/>
          <p:cNvSpPr txBox="1">
            <a:spLocks noChangeArrowheads="1"/>
          </p:cNvSpPr>
          <p:nvPr/>
        </p:nvSpPr>
        <p:spPr bwMode="auto">
          <a:xfrm>
            <a:off x="7961313" y="617220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>
                <a:latin typeface="Times New Roman" charset="0"/>
              </a:rPr>
              <a:t>Figure  1.10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Geographic Grid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358" y="1751910"/>
            <a:ext cx="4467074" cy="4408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5416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51466"/>
            <a:ext cx="8229600" cy="5249334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 smtClean="0">
                <a:ea typeface="Times New Roman" charset="0"/>
                <a:cs typeface="Times New Roman" charset="0"/>
              </a:rPr>
              <a:t>Internationally accepted coordinated grid system to determine location on earth:</a:t>
            </a:r>
          </a:p>
          <a:p>
            <a:pPr eaLnBrk="1" hangingPunct="1"/>
            <a:r>
              <a:rPr lang="en-US" dirty="0" smtClean="0">
                <a:ea typeface="Times New Roman" charset="0"/>
                <a:cs typeface="Times New Roman" charset="0"/>
              </a:rPr>
              <a:t>Latitude</a:t>
            </a:r>
            <a:endParaRPr lang="en-US" dirty="0">
              <a:ea typeface="Times New Roman" charset="0"/>
              <a:cs typeface="Times New Roman" charset="0"/>
            </a:endParaRPr>
          </a:p>
          <a:p>
            <a:pPr lvl="1" eaLnBrk="1" hangingPunct="1"/>
            <a:r>
              <a:rPr lang="en-US" dirty="0">
                <a:ea typeface="Times New Roman" charset="0"/>
                <a:cs typeface="Times New Roman" charset="0"/>
              </a:rPr>
              <a:t>Latitudinal geographic zones</a:t>
            </a:r>
          </a:p>
          <a:p>
            <a:pPr eaLnBrk="1" hangingPunct="1"/>
            <a:r>
              <a:rPr lang="en-US" dirty="0">
                <a:ea typeface="Times New Roman" charset="0"/>
                <a:cs typeface="Times New Roman" charset="0"/>
              </a:rPr>
              <a:t>Longitude</a:t>
            </a:r>
          </a:p>
          <a:p>
            <a:pPr eaLnBrk="1" hangingPunct="1"/>
            <a:r>
              <a:rPr lang="en-US" dirty="0">
                <a:ea typeface="Times New Roman" charset="0"/>
                <a:cs typeface="Times New Roman" charset="0"/>
              </a:rPr>
              <a:t>Great Circles and Small Circles</a:t>
            </a:r>
          </a:p>
          <a:p>
            <a:pPr eaLnBrk="1" hangingPunct="1"/>
            <a:r>
              <a:rPr lang="en-US" dirty="0">
                <a:ea typeface="Times New Roman" charset="0"/>
                <a:cs typeface="Times New Roman" charset="0"/>
              </a:rPr>
              <a:t>Prime Meridian and Standard Time</a:t>
            </a:r>
          </a:p>
          <a:p>
            <a:pPr lvl="1" eaLnBrk="1" hangingPunct="1"/>
            <a:r>
              <a:rPr lang="en-US" dirty="0">
                <a:ea typeface="Times New Roman" charset="0"/>
                <a:cs typeface="Times New Roman" charset="0"/>
              </a:rPr>
              <a:t>International Date Line</a:t>
            </a:r>
          </a:p>
          <a:p>
            <a:pPr lvl="1" eaLnBrk="1" hangingPunct="1"/>
            <a:r>
              <a:rPr lang="en-US" dirty="0">
                <a:ea typeface="Times New Roman" charset="0"/>
                <a:cs typeface="Times New Roman" charset="0"/>
              </a:rPr>
              <a:t>Coordinated Universal Time</a:t>
            </a:r>
          </a:p>
          <a:p>
            <a:pPr lvl="1" eaLnBrk="1" hangingPunct="1"/>
            <a:r>
              <a:rPr lang="en-US" dirty="0">
                <a:ea typeface="Times New Roman" charset="0"/>
                <a:cs typeface="Times New Roman" charset="0"/>
              </a:rPr>
              <a:t>Daylight saving time</a:t>
            </a: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95867"/>
          </a:xfrm>
        </p:spPr>
        <p:txBody>
          <a:bodyPr/>
          <a:lstStyle/>
          <a:p>
            <a:pPr eaLnBrk="1" hangingPunct="1"/>
            <a:r>
              <a:rPr lang="en-US" sz="4000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Location and Time on Earth</a:t>
            </a:r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  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Latitude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Angular distance north or south of the equator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Measured in degrees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0°- 90° North or South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Each degree of latitude = 111 kilometers (69 miles)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Slightly shorter near the poles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Slightly longer near equator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Minutes (’) &amp; seconds (”)</a:t>
            </a:r>
          </a:p>
          <a:p>
            <a:pPr lvl="1">
              <a:lnSpc>
                <a:spcPct val="90000"/>
              </a:lnSpc>
              <a:buFont typeface="Wingdings" charset="2"/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988" y="0"/>
            <a:ext cx="78486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Text Box 5"/>
          <p:cNvSpPr txBox="1">
            <a:spLocks noChangeArrowheads="1"/>
          </p:cNvSpPr>
          <p:nvPr/>
        </p:nvSpPr>
        <p:spPr bwMode="auto">
          <a:xfrm>
            <a:off x="533400" y="5715000"/>
            <a:ext cx="74437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0000"/>
                </a:solidFill>
                <a:latin typeface="Tahoma" charset="0"/>
              </a:rPr>
              <a:t>Angles of latitude are measured north or south </a:t>
            </a:r>
          </a:p>
          <a:p>
            <a:pPr algn="ctr" eaLnBrk="0" hangingPunct="0"/>
            <a:r>
              <a:rPr lang="en-US" sz="2400" b="1">
                <a:solidFill>
                  <a:srgbClr val="FF0000"/>
                </a:solidFill>
                <a:latin typeface="Tahoma" charset="0"/>
              </a:rPr>
              <a:t>of the equator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Latitudinal Geographic Zones</a:t>
            </a:r>
          </a:p>
        </p:txBody>
      </p:sp>
      <p:sp>
        <p:nvSpPr>
          <p:cNvPr id="45059" name="Text Box 7"/>
          <p:cNvSpPr txBox="1">
            <a:spLocks noChangeArrowheads="1"/>
          </p:cNvSpPr>
          <p:nvPr/>
        </p:nvSpPr>
        <p:spPr bwMode="auto">
          <a:xfrm>
            <a:off x="8021638" y="6248400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>
                <a:latin typeface="Times New Roman" charset="0"/>
              </a:rPr>
              <a:t>Figure 1.13</a:t>
            </a:r>
          </a:p>
        </p:txBody>
      </p:sp>
      <p:pic>
        <p:nvPicPr>
          <p:cNvPr id="45060" name="Picture 5" descr="EG6_Figure_01_13_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926968"/>
            <a:ext cx="9373068" cy="411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34937" y="1642883"/>
            <a:ext cx="8229600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i="1" dirty="0" smtClean="0">
                <a:ea typeface="Times New Roman" charset="0"/>
                <a:cs typeface="Times New Roman" charset="0"/>
              </a:rPr>
              <a:t>Overview:</a:t>
            </a:r>
          </a:p>
          <a:p>
            <a:pPr eaLnBrk="1" hangingPunct="1"/>
            <a:r>
              <a:rPr lang="en-US" dirty="0" smtClean="0">
                <a:ea typeface="Times New Roman" charset="0"/>
                <a:cs typeface="Times New Roman" charset="0"/>
              </a:rPr>
              <a:t>The </a:t>
            </a:r>
            <a:r>
              <a:rPr lang="en-US" dirty="0">
                <a:ea typeface="Times New Roman" charset="0"/>
                <a:cs typeface="Times New Roman" charset="0"/>
              </a:rPr>
              <a:t>Science of Geography</a:t>
            </a:r>
            <a:r>
              <a:rPr lang="en-US" dirty="0" smtClean="0">
                <a:ea typeface="Times New Roman" charset="0"/>
                <a:cs typeface="Times New Roman" charset="0"/>
              </a:rPr>
              <a:t> </a:t>
            </a:r>
          </a:p>
          <a:p>
            <a:pPr eaLnBrk="1" hangingPunct="1"/>
            <a:r>
              <a:rPr lang="en-US" dirty="0" smtClean="0">
                <a:ea typeface="Times New Roman" charset="0"/>
                <a:cs typeface="Times New Roman" charset="0"/>
              </a:rPr>
              <a:t>Earth </a:t>
            </a:r>
            <a:r>
              <a:rPr lang="en-US" dirty="0">
                <a:ea typeface="Times New Roman" charset="0"/>
                <a:cs typeface="Times New Roman" charset="0"/>
              </a:rPr>
              <a:t>Systems Concepts </a:t>
            </a:r>
            <a:r>
              <a:rPr lang="en-US" dirty="0" smtClean="0">
                <a:ea typeface="Times New Roman" charset="0"/>
                <a:cs typeface="Times New Roman" charset="0"/>
              </a:rPr>
              <a:t> </a:t>
            </a:r>
          </a:p>
          <a:p>
            <a:pPr eaLnBrk="1" hangingPunct="1"/>
            <a:r>
              <a:rPr lang="en-US" dirty="0" smtClean="0">
                <a:ea typeface="Times New Roman" charset="0"/>
                <a:cs typeface="Times New Roman" charset="0"/>
              </a:rPr>
              <a:t>Location </a:t>
            </a:r>
            <a:r>
              <a:rPr lang="en-US" dirty="0">
                <a:ea typeface="Times New Roman" charset="0"/>
                <a:cs typeface="Times New Roman" charset="0"/>
              </a:rPr>
              <a:t>and Time on Earth  </a:t>
            </a:r>
          </a:p>
          <a:p>
            <a:pPr eaLnBrk="1" hangingPunct="1"/>
            <a:r>
              <a:rPr lang="en-US" dirty="0">
                <a:ea typeface="Times New Roman" charset="0"/>
                <a:cs typeface="Times New Roman" charset="0"/>
              </a:rPr>
              <a:t>Maps, Scales, and Projections  </a:t>
            </a:r>
          </a:p>
          <a:p>
            <a:pPr eaLnBrk="1" hangingPunct="1"/>
            <a:r>
              <a:rPr lang="en-US" dirty="0">
                <a:ea typeface="Times New Roman" charset="0"/>
                <a:cs typeface="Times New Roman" charset="0"/>
              </a:rPr>
              <a:t>Remote Sensing and GIS  </a:t>
            </a:r>
          </a:p>
          <a:p>
            <a:pPr eaLnBrk="1" hangingPunct="1"/>
            <a:endParaRPr lang="en-US" dirty="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  <a:ea typeface="Times New Roman" charset="0"/>
                <a:cs typeface="Times New Roman" charset="0"/>
              </a:rPr>
              <a:t>Essentials of Geography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Longitude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Angular distance east or west of the Prime Meridian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>
                <a:ea typeface="+mn-ea"/>
              </a:rPr>
              <a:t>0°- 180° East or West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>
                <a:ea typeface="+mn-ea"/>
              </a:rPr>
              <a:t>International Date Line generally follows the 180</a:t>
            </a:r>
            <a:r>
              <a:rPr lang="en-US" baseline="30000" dirty="0" smtClean="0">
                <a:ea typeface="+mn-ea"/>
              </a:rPr>
              <a:t>th</a:t>
            </a:r>
            <a:r>
              <a:rPr lang="en-US" dirty="0" smtClean="0">
                <a:ea typeface="+mn-ea"/>
              </a:rPr>
              <a:t> meridian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Distance between lines decreases towards the poles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Time depends on longitude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>
                <a:ea typeface="+mn-ea"/>
              </a:rPr>
              <a:t>Each time zone ≈ 15° of longitude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Longitude (continued)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Prime Meridian</a:t>
            </a:r>
          </a:p>
          <a:p>
            <a:pPr lvl="1"/>
            <a:r>
              <a:rPr lang="en-US" smtClean="0"/>
              <a:t>Passes through the Royal Observatory at Greenwich, England</a:t>
            </a:r>
          </a:p>
          <a:p>
            <a:pPr lvl="1"/>
            <a:r>
              <a:rPr lang="en-US" smtClean="0"/>
              <a:t>Selected at an International Conference in 1884</a:t>
            </a:r>
          </a:p>
          <a:p>
            <a:r>
              <a:rPr lang="en-US" smtClean="0"/>
              <a:t>Other meridians</a:t>
            </a:r>
          </a:p>
          <a:p>
            <a:pPr lvl="1"/>
            <a:r>
              <a:rPr lang="en-US" smtClean="0"/>
              <a:t>True N-S lines connecting the poles</a:t>
            </a:r>
          </a:p>
          <a:p>
            <a:pPr lvl="1"/>
            <a:r>
              <a:rPr lang="en-US" smtClean="0"/>
              <a:t>Farthest apart at equator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  <a:ea typeface="Times New Roman" charset="0"/>
                <a:cs typeface="Times New Roman" charset="0"/>
              </a:rPr>
              <a:t>Longitude</a:t>
            </a:r>
          </a:p>
        </p:txBody>
      </p:sp>
      <p:sp>
        <p:nvSpPr>
          <p:cNvPr id="47107" name="Text Box 7"/>
          <p:cNvSpPr txBox="1">
            <a:spLocks noChangeArrowheads="1"/>
          </p:cNvSpPr>
          <p:nvPr/>
        </p:nvSpPr>
        <p:spPr bwMode="auto">
          <a:xfrm>
            <a:off x="7970838" y="624840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>
                <a:latin typeface="Times New Roman" charset="0"/>
              </a:rPr>
              <a:t>Figure  1.14</a:t>
            </a:r>
          </a:p>
        </p:txBody>
      </p:sp>
      <p:pic>
        <p:nvPicPr>
          <p:cNvPr id="47108" name="Picture 5" descr="EG6_Figure_01_14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9725" y="2209800"/>
            <a:ext cx="8462963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8934" y="406400"/>
            <a:ext cx="7696200" cy="611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5" descr="EG6_Figure_01_15-L"/>
          <p:cNvPicPr>
            <a:picLocks noGrp="1" noChangeAspect="1" noChangeArrowheads="1"/>
          </p:cNvPicPr>
          <p:nvPr>
            <p:ph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685800"/>
            <a:ext cx="8267700" cy="5843588"/>
          </a:xfrm>
        </p:spPr>
      </p:pic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  <a:ea typeface="Times New Roman" charset="0"/>
                <a:cs typeface="Times New Roman" charset="0"/>
              </a:rPr>
              <a:t>Great Circles and Small Circles</a:t>
            </a:r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3986213" y="617220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>
                <a:latin typeface="Times New Roman" charset="0"/>
              </a:rPr>
              <a:t>Figure  1.15</a:t>
            </a:r>
          </a:p>
        </p:txBody>
      </p:sp>
      <p:sp>
        <p:nvSpPr>
          <p:cNvPr id="49157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/>
            <a:r>
              <a:rPr lang="en-US" sz="1400">
                <a:ea typeface="ＭＳ Ｐゴシック" charset="-128"/>
                <a:cs typeface="ＭＳ Ｐゴシック" charset="-128"/>
              </a:rPr>
              <a:t>Copyright © 2010 Pearson Education, Inc.</a:t>
            </a:r>
          </a:p>
        </p:txBody>
      </p:sp>
      <p:sp>
        <p:nvSpPr>
          <p:cNvPr id="49158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400">
                <a:ea typeface="ＭＳ Ｐゴシック" charset="-128"/>
                <a:cs typeface="ＭＳ Ｐゴシック" charset="-128"/>
              </a:rPr>
              <a:t>Christopherson, </a:t>
            </a:r>
            <a:r>
              <a:rPr lang="en-US" sz="1400" i="1">
                <a:ea typeface="ＭＳ Ｐゴシック" charset="-128"/>
                <a:cs typeface="ＭＳ Ｐゴシック" charset="-128"/>
              </a:rPr>
              <a:t>Elemental Geosystems,</a:t>
            </a:r>
            <a:r>
              <a:rPr lang="en-US" sz="1400">
                <a:ea typeface="ＭＳ Ｐゴシック" charset="-128"/>
                <a:cs typeface="ＭＳ Ｐゴシック" charset="-128"/>
              </a:rPr>
              <a:t> Sixth Edition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"/>
          <p:cNvGraphicFramePr>
            <a:graphicFrameLocks noChangeAspect="1"/>
          </p:cNvGraphicFramePr>
          <p:nvPr/>
        </p:nvGraphicFramePr>
        <p:xfrm>
          <a:off x="228600" y="1066800"/>
          <a:ext cx="8610600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53" name="Drawing" r:id="rId3" imgW="7725159" imgH="5152363" progId="">
                  <p:embed/>
                </p:oleObj>
              </mc:Choice>
              <mc:Fallback>
                <p:oleObj name="Drawing" r:id="rId3" imgW="7725159" imgH="5152363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066800"/>
                        <a:ext cx="8610600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9" name="Text Box 5"/>
          <p:cNvSpPr txBox="1">
            <a:spLocks noChangeArrowheads="1"/>
          </p:cNvSpPr>
          <p:nvPr/>
        </p:nvSpPr>
        <p:spPr bwMode="auto">
          <a:xfrm>
            <a:off x="1736725" y="57150"/>
            <a:ext cx="51181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b="1">
                <a:latin typeface="Tahoma" charset="0"/>
              </a:rPr>
              <a:t>The International Date Line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smtClean="0"/>
              <a:t>Time and longitude</a:t>
            </a:r>
          </a:p>
        </p:txBody>
      </p:sp>
      <p:sp>
        <p:nvSpPr>
          <p:cNvPr id="3379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</a:pPr>
            <a:r>
              <a:rPr lang="en-US" sz="2800" dirty="0" smtClean="0"/>
              <a:t>The earth turns around on its axis once in 24 hours</a:t>
            </a:r>
          </a:p>
          <a:p>
            <a:pPr marL="0" indent="0">
              <a:lnSpc>
                <a:spcPct val="80000"/>
              </a:lnSpc>
            </a:pPr>
            <a:endParaRPr lang="en-US" sz="2800" dirty="0" smtClean="0"/>
          </a:p>
          <a:p>
            <a:pPr marL="0" indent="0">
              <a:lnSpc>
                <a:spcPct val="80000"/>
              </a:lnSpc>
            </a:pPr>
            <a:r>
              <a:rPr lang="en-US" sz="2800" dirty="0" smtClean="0"/>
              <a:t>360 degrees in a circle / 24 = 15 degrees</a:t>
            </a:r>
          </a:p>
          <a:p>
            <a:pPr marL="0" indent="0">
              <a:lnSpc>
                <a:spcPct val="80000"/>
              </a:lnSpc>
            </a:pPr>
            <a:endParaRPr lang="en-US" sz="2800" dirty="0" smtClean="0"/>
          </a:p>
          <a:p>
            <a:pPr marL="0" indent="0">
              <a:lnSpc>
                <a:spcPct val="80000"/>
              </a:lnSpc>
            </a:pPr>
            <a:r>
              <a:rPr lang="en-US" sz="2800" dirty="0" smtClean="0"/>
              <a:t>So time must change by one hour every 15 degrees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8600" y="887413"/>
            <a:ext cx="9372600" cy="597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Text Box 5"/>
          <p:cNvSpPr txBox="1">
            <a:spLocks noChangeArrowheads="1"/>
          </p:cNvSpPr>
          <p:nvPr/>
        </p:nvSpPr>
        <p:spPr bwMode="auto">
          <a:xfrm>
            <a:off x="2590800" y="304800"/>
            <a:ext cx="44958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3200" b="1">
                <a:latin typeface="Tahoma" charset="0"/>
              </a:rPr>
              <a:t>Standard Time Zones</a:t>
            </a:r>
          </a:p>
        </p:txBody>
      </p:sp>
      <p:sp>
        <p:nvSpPr>
          <p:cNvPr id="34820" name="Rectangle 7"/>
          <p:cNvSpPr>
            <a:spLocks noChangeArrowheads="1"/>
          </p:cNvSpPr>
          <p:nvPr/>
        </p:nvSpPr>
        <p:spPr bwMode="auto">
          <a:xfrm>
            <a:off x="609600" y="1346200"/>
            <a:ext cx="3346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b="1">
                <a:solidFill>
                  <a:srgbClr val="FF0000"/>
                </a:solidFill>
                <a:latin typeface="Tahoma" charset="0"/>
              </a:rPr>
              <a:t>Canada has 6 time zones</a:t>
            </a:r>
          </a:p>
        </p:txBody>
      </p:sp>
      <p:sp>
        <p:nvSpPr>
          <p:cNvPr id="34821" name="Text Box 8"/>
          <p:cNvSpPr txBox="1">
            <a:spLocks noChangeArrowheads="1"/>
          </p:cNvSpPr>
          <p:nvPr/>
        </p:nvSpPr>
        <p:spPr bwMode="auto">
          <a:xfrm>
            <a:off x="-152400" y="5867400"/>
            <a:ext cx="33162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b="1" i="1">
                <a:solidFill>
                  <a:srgbClr val="FF0000"/>
                </a:solidFill>
                <a:latin typeface="Tahoma" charset="0"/>
              </a:rPr>
              <a:t>Each zone is approximately</a:t>
            </a:r>
          </a:p>
          <a:p>
            <a:pPr eaLnBrk="0" hangingPunct="0"/>
            <a:r>
              <a:rPr lang="en-US" b="1" i="1">
                <a:solidFill>
                  <a:srgbClr val="FF0000"/>
                </a:solidFill>
                <a:latin typeface="Tahoma" charset="0"/>
              </a:rPr>
              <a:t>15 </a:t>
            </a:r>
            <a:r>
              <a:rPr lang="en-US" b="1" i="1" baseline="30000">
                <a:solidFill>
                  <a:srgbClr val="FF0000"/>
                </a:solidFill>
                <a:latin typeface="Tahoma" charset="0"/>
              </a:rPr>
              <a:t>0 </a:t>
            </a:r>
            <a:r>
              <a:rPr lang="en-US" b="1" i="1">
                <a:solidFill>
                  <a:srgbClr val="FF0000"/>
                </a:solidFill>
                <a:latin typeface="Tahoma" charset="0"/>
              </a:rPr>
              <a:t>wide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 smtClean="0">
                <a:ea typeface="Times New Roman" charset="0"/>
                <a:cs typeface="Times New Roman" charset="0"/>
              </a:rPr>
              <a:t>Maps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A generalized view of an area, as seen from above and greatly reduced in size.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Essential to geography is an understanding of a few basics of maps</a:t>
            </a:r>
          </a:p>
          <a:p>
            <a:pPr lvl="2"/>
            <a:r>
              <a:rPr lang="en-US" smtClean="0">
                <a:ea typeface="Times New Roman" charset="0"/>
                <a:cs typeface="Times New Roman" charset="0"/>
              </a:rPr>
              <a:t>Topographic maps</a:t>
            </a:r>
            <a:endParaRPr lang="en-US" dirty="0" smtClean="0">
              <a:ea typeface="Times New Roman" charset="0"/>
              <a:cs typeface="Times New Roman" charset="0"/>
            </a:endParaRPr>
          </a:p>
          <a:p>
            <a:pPr eaLnBrk="1" hangingPunct="1"/>
            <a:r>
              <a:rPr lang="en-US" dirty="0" smtClean="0">
                <a:ea typeface="Times New Roman" charset="0"/>
                <a:cs typeface="Times New Roman" charset="0"/>
              </a:rPr>
              <a:t>Map </a:t>
            </a:r>
            <a:r>
              <a:rPr lang="en-US" dirty="0">
                <a:ea typeface="Times New Roman" charset="0"/>
                <a:cs typeface="Times New Roman" charset="0"/>
              </a:rPr>
              <a:t>Scales </a:t>
            </a:r>
          </a:p>
          <a:p>
            <a:pPr eaLnBrk="1" hangingPunct="1"/>
            <a:r>
              <a:rPr lang="en-US" dirty="0">
                <a:ea typeface="Times New Roman" charset="0"/>
                <a:cs typeface="Times New Roman" charset="0"/>
              </a:rPr>
              <a:t>Projections</a:t>
            </a:r>
          </a:p>
          <a:p>
            <a:pPr lvl="1" eaLnBrk="1" hangingPunct="1"/>
            <a:r>
              <a:rPr lang="en-US" dirty="0">
                <a:ea typeface="Times New Roman" charset="0"/>
                <a:cs typeface="Times New Roman" charset="0"/>
              </a:rPr>
              <a:t>Properties of projections</a:t>
            </a:r>
          </a:p>
          <a:p>
            <a:pPr lvl="1" eaLnBrk="1" hangingPunct="1"/>
            <a:r>
              <a:rPr lang="en-US" dirty="0">
                <a:ea typeface="Times New Roman" charset="0"/>
                <a:cs typeface="Times New Roman" charset="0"/>
              </a:rPr>
              <a:t>The nature and classes of projections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  <a:ea typeface="Times New Roman" charset="0"/>
                <a:cs typeface="Times New Roman" charset="0"/>
              </a:rPr>
              <a:t>Maps, Scales, and Projections  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Ratio between the measurement of something on a map and the corresponding measurement on the earth ~ 1:24,000</a:t>
            </a:r>
          </a:p>
          <a:p>
            <a:r>
              <a:rPr lang="en-US" dirty="0" smtClean="0"/>
              <a:t>Represented in three ways</a:t>
            </a:r>
          </a:p>
          <a:p>
            <a:pPr lvl="1"/>
            <a:r>
              <a:rPr lang="en-US" dirty="0" smtClean="0"/>
              <a:t>Verbally / Written</a:t>
            </a:r>
          </a:p>
          <a:p>
            <a:pPr lvl="1"/>
            <a:r>
              <a:rPr lang="en-US" dirty="0" smtClean="0"/>
              <a:t>Graphically</a:t>
            </a:r>
          </a:p>
          <a:p>
            <a:pPr lvl="1"/>
            <a:r>
              <a:rPr lang="en-US" dirty="0" smtClean="0"/>
              <a:t>Representative fraction (RF)</a:t>
            </a:r>
          </a:p>
          <a:p>
            <a:pPr lvl="2"/>
            <a:r>
              <a:rPr lang="en-US" dirty="0" smtClean="0"/>
              <a:t>1:25,000 or 1/25,000 units used in each part are the same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</a:t>
            </a:r>
            <a:r>
              <a:rPr lang="en-US" dirty="0" smtClean="0"/>
              <a:t> Science </a:t>
            </a:r>
            <a:r>
              <a:rPr lang="en-US" dirty="0"/>
              <a:t>of Geography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Geography as a </a:t>
            </a:r>
            <a:r>
              <a:rPr lang="en-US" i="1" dirty="0"/>
              <a:t>spatial</a:t>
            </a:r>
            <a:r>
              <a:rPr lang="en-US" dirty="0"/>
              <a:t> science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The study of spatial variation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How &amp; why things differ from place to place on the surface of the earth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Global impact systems – e.g. volcanic eruptions; earthquakes; atmospheric circulations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Humans &amp; the environment and their </a:t>
            </a:r>
            <a:r>
              <a:rPr lang="en-US" dirty="0" smtClean="0"/>
              <a:t>interaction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Five spatial themes: </a:t>
            </a:r>
            <a:r>
              <a:rPr lang="en-US" i="1" dirty="0" smtClean="0"/>
              <a:t>location, region, human – Earth relationships, movement and place</a:t>
            </a:r>
            <a:endParaRPr lang="en-US" i="1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 C 0.007 -0.01333  0.014 -0.028  0.021 -0.04667  C 0.04 -0.1  0.045 -0.152  0.031 -0.16  C 0.017 -0.16933  -0.01 -0.132  -0.029 -0.07867  C -0.039 -0.05067  -0.045 -0.024  -0.047 -0.004  C -0.05 0.012  -0.051 0.028  -0.051 0.04667  C -0.051 0.10667  -0.038 0.156  -0.023 0.156  C -0.008 0.156  0.005 0.10667  0.005 0.04667  C 0.005 0.01867  0.002 -0.008  -0.003 -0.02667  C -0.005 -0.04267  -0.01 -0.06  -0.016 -0.07733  C -0.036 -0.132  -0.063 -0.16933  -0.077 -0.16  C -0.091 -0.15067  -0.086 -0.1  -0.066 -0.04533  C -0.058 -0.02  -0.047 0.00133  -0.036 0.016  C -0.028 0.02933  -0.019 0.04133  -0.007 0.05333  C 0.029 0.092  0.065 0.10933  0.075 0.09333  C 0.084 0.07733  0.064 0.03333  0.028 -0.004  C 0.013 -0.02  -0.003 -0.032  -0.016 -0.04  C -0.028 -0.048  -0.043 -0.05467  -0.059 -0.05867  C -0.103 -0.072  -0.141 -0.068  -0.144 -0.04667  C -0.148 -0.02667  -0.115 0.0  -0.071 0.01333  C -0.051 0.01867  -0.032 0.02133  -0.017 0.02  C -0.004 0.02  0.01 0.01733  0.025 0.01333  C 0.069 0.0  0.102 -0.028  0.098 -0.048  C 0.095 -0.068  0.057 -0.07333  0.013 -0.06  C -0.008 -0.05333  -0.027 -0.044  -0.04 -0.03333  C -0.051 -0.02533  -0.062 -0.016  -0.074 -0.004  C -0.109 0.03467  -0.13 0.07733  -0.12 0.09333  C -0.111 0.10933  -0.074 0.092  -0.039 0.05467  C -0.022 0.036  -0.008 0.01733  0.0 0.0  Z" pathEditMode="relative">
                                      <p:cBhvr>
                                        <p:cTn id="6" dur="129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98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98" decel="100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98" decel="100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98" decel="100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98" decel="100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98" decel="100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6350000" y="6540500"/>
          <a:ext cx="27940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15" name="Drawing" r:id="rId3" imgW="3943440" imgH="228600" progId="">
                  <p:embed/>
                </p:oleObj>
              </mc:Choice>
              <mc:Fallback>
                <p:oleObj name="Drawing" r:id="rId3" imgW="3943440" imgH="2286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0" y="6540500"/>
                        <a:ext cx="27940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16" name="Drawing" r:id="rId5" imgW="9145123" imgH="6857596" progId="">
                  <p:embed/>
                </p:oleObj>
              </mc:Choice>
              <mc:Fallback>
                <p:oleObj name="Drawing" r:id="rId5" imgW="9145123" imgH="6857596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4"/>
          <p:cNvGraphicFramePr>
            <a:graphicFrameLocks noChangeAspect="1"/>
          </p:cNvGraphicFramePr>
          <p:nvPr/>
        </p:nvGraphicFramePr>
        <p:xfrm>
          <a:off x="6343650" y="609600"/>
          <a:ext cx="2800350" cy="301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17" name="Drawing" r:id="rId7" imgW="2800440" imgH="3019320" progId="">
                  <p:embed/>
                </p:oleObj>
              </mc:Choice>
              <mc:Fallback>
                <p:oleObj name="Drawing" r:id="rId7" imgW="2800440" imgH="301932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3650" y="609600"/>
                        <a:ext cx="2800350" cy="301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304800"/>
            <a:ext cx="8229600" cy="1384300"/>
          </a:xfrm>
        </p:spPr>
        <p:txBody>
          <a:bodyPr/>
          <a:lstStyle/>
          <a:p>
            <a:r>
              <a:rPr lang="en-US" sz="3000" smtClean="0"/>
              <a:t>Scale</a:t>
            </a:r>
            <a:r>
              <a:rPr lang="en-US" sz="2600" smtClean="0"/>
              <a:t> (continued)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5791200"/>
          </a:xfrm>
        </p:spPr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Large scale: </a:t>
            </a:r>
            <a:r>
              <a:rPr lang="en-US" dirty="0" smtClean="0"/>
              <a:t>maps show a small area (city) </a:t>
            </a:r>
          </a:p>
          <a:p>
            <a:pPr lvl="1"/>
            <a:r>
              <a:rPr lang="en-US" sz="3000" dirty="0" smtClean="0"/>
              <a:t>very detailed, usually with individual houses and lanes marked  e.g. 1 : 24,000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Medium scale:</a:t>
            </a:r>
          </a:p>
          <a:p>
            <a:pPr lvl="1"/>
            <a:r>
              <a:rPr lang="en-US" sz="3000" dirty="0" smtClean="0"/>
              <a:t>Medium detail ‘topographic maps’ or hiking maps e.g. 1 : 62,500 – 1 : 125,000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Small scale:</a:t>
            </a:r>
            <a:r>
              <a:rPr lang="en-US" dirty="0" smtClean="0"/>
              <a:t> maps show large areas </a:t>
            </a:r>
          </a:p>
          <a:p>
            <a:pPr lvl="1"/>
            <a:r>
              <a:rPr lang="en-US" sz="3000" dirty="0" smtClean="0"/>
              <a:t>Like a road map, an aviation chart or wall map e.g. 1 : 250,000, 1 : 1,000,000 and up</a:t>
            </a:r>
          </a:p>
          <a:p>
            <a:pPr lvl="1">
              <a:buFont typeface="Wingdings" charset="2"/>
              <a:buNone/>
            </a:pPr>
            <a:endParaRPr lang="en-US" sz="3000" dirty="0" smtClean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Projections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8804" b="880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277332" y="6126163"/>
            <a:ext cx="5460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FROM GLOBE TO FLAT MAP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83076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944562"/>
          </a:xfrm>
        </p:spPr>
        <p:txBody>
          <a:bodyPr/>
          <a:lstStyle/>
          <a:p>
            <a:r>
              <a:rPr lang="en-US" smtClean="0"/>
              <a:t>Map Projections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219200"/>
            <a:ext cx="7391400" cy="4586288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The Earth can be represented with reasonable accuracy only on a globe </a:t>
            </a:r>
          </a:p>
          <a:p>
            <a:pPr lvl="1">
              <a:lnSpc>
                <a:spcPct val="90000"/>
              </a:lnSpc>
            </a:pPr>
            <a:r>
              <a:rPr lang="en-US" sz="2000" i="1" dirty="0" smtClean="0">
                <a:solidFill>
                  <a:srgbClr val="FF0000"/>
                </a:solidFill>
              </a:rPr>
              <a:t>Distance, direction, area, shape &amp; proximity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Transforming a globe surface to a flat surface always results in distortion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Globe properties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Parallels are always parallel to each other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/>
              <a:t>Always evenly spaced and always decrease in length toward the poles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All meridians converge at the poles; evenly spaced along any individual parallel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Distance between meridians decreases toward poles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Meridians and parallels always intersect at right angles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2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This is always the problem when trying to flatten </a:t>
            </a:r>
            <a:r>
              <a:rPr lang="en-US" dirty="0"/>
              <a:t>a</a:t>
            </a:r>
            <a:r>
              <a:rPr lang="en-US" dirty="0" smtClean="0"/>
              <a:t> globe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452" y="1722712"/>
            <a:ext cx="6408646" cy="3970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6066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Projections - Area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Equal-area or </a:t>
            </a:r>
            <a:r>
              <a:rPr lang="en-US" i="1" dirty="0" smtClean="0">
                <a:solidFill>
                  <a:srgbClr val="3366FF"/>
                </a:solidFill>
              </a:rPr>
              <a:t>equivalen</a:t>
            </a:r>
            <a:r>
              <a:rPr lang="en-US" i="1" dirty="0" smtClean="0"/>
              <a:t>t</a:t>
            </a:r>
            <a:r>
              <a:rPr lang="en-US" dirty="0" smtClean="0"/>
              <a:t> projections represent areas in correct proportion to the earth’s reality</a:t>
            </a:r>
          </a:p>
          <a:p>
            <a:r>
              <a:rPr lang="en-US" dirty="0" smtClean="0"/>
              <a:t>A map that shows correct areal relationships always distorts the shapes of regions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Projections - Shape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map can provide correct shape for large areas, but some can accurately portray shapes for small areas</a:t>
            </a:r>
          </a:p>
          <a:p>
            <a:r>
              <a:rPr lang="en-US" dirty="0" smtClean="0"/>
              <a:t>Maps that have true shapes are known as </a:t>
            </a:r>
            <a:r>
              <a:rPr lang="en-US" i="1" dirty="0" smtClean="0">
                <a:solidFill>
                  <a:srgbClr val="3366FF"/>
                </a:solidFill>
              </a:rPr>
              <a:t>conformal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</a:p>
          <a:p>
            <a:r>
              <a:rPr lang="en-US" dirty="0" smtClean="0"/>
              <a:t>A map cannot be both conformal and equivalent (equal-area)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" r="272"/>
          <a:stretch>
            <a:fillRect/>
          </a:stretch>
        </p:blipFill>
        <p:spPr bwMode="auto">
          <a:xfrm>
            <a:off x="0" y="0"/>
            <a:ext cx="8229600" cy="452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88" y="4632960"/>
            <a:ext cx="3647440" cy="22250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372203" y="5684234"/>
            <a:ext cx="846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 smtClean="0">
                <a:latin typeface="Avenir Black"/>
                <a:cs typeface="Avenir Black"/>
              </a:rPr>
              <a:t>Oval</a:t>
            </a:r>
            <a:endParaRPr lang="en-US" spc="300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921253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Remote sensing is often defined as acquiring information about objects without being in direct physical contact with them. </a:t>
            </a:r>
            <a:endParaRPr lang="en-US" dirty="0" smtClean="0"/>
          </a:p>
          <a:p>
            <a:r>
              <a:rPr lang="en-US" dirty="0" smtClean="0"/>
              <a:t>Our </a:t>
            </a:r>
            <a:r>
              <a:rPr lang="en-US" dirty="0"/>
              <a:t>ears, eyes, and cameras are examples of remote sensors.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specifically, remote sensing is the science of collecting and interpreting electromagnetic information about the earth using sensors on platforms in our atmosphere (balloons, airplanes) or in space (</a:t>
            </a:r>
            <a:r>
              <a:rPr lang="en-US" dirty="0" smtClean="0"/>
              <a:t>satellites)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126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21" y="627768"/>
            <a:ext cx="8262629" cy="34892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86034" y="4670323"/>
            <a:ext cx="8107977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Using specialized sensors, we can look into the realm of the invisible and see a greater portion of the EM spectrum than is possible with the human eye.</a:t>
            </a:r>
          </a:p>
        </p:txBody>
      </p:sp>
    </p:spTree>
    <p:extLst>
      <p:ext uri="{BB962C8B-B14F-4D97-AF65-F5344CB8AC3E}">
        <p14:creationId xmlns:p14="http://schemas.microsoft.com/office/powerpoint/2010/main" val="5282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8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44802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31160"/>
            <a:ext cx="7543800" cy="1295400"/>
          </a:xfrm>
        </p:spPr>
        <p:txBody>
          <a:bodyPr/>
          <a:lstStyle/>
          <a:p>
            <a:r>
              <a:rPr lang="en-US" dirty="0" smtClean="0"/>
              <a:t>Remote Sensing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144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 smtClean="0"/>
              <a:t>Remote Sensing - non-photographic imagery</a:t>
            </a:r>
          </a:p>
          <a:p>
            <a:r>
              <a:rPr lang="en-US" dirty="0"/>
              <a:t>T</a:t>
            </a:r>
            <a:r>
              <a:rPr lang="en-US" dirty="0" smtClean="0"/>
              <a:t>echniques:</a:t>
            </a:r>
          </a:p>
          <a:p>
            <a:pPr lvl="1"/>
            <a:r>
              <a:rPr lang="en-US" dirty="0" smtClean="0"/>
              <a:t>Passive </a:t>
            </a:r>
            <a:r>
              <a:rPr lang="en-US" dirty="0"/>
              <a:t>R</a:t>
            </a:r>
            <a:r>
              <a:rPr lang="en-US" dirty="0" smtClean="0"/>
              <a:t>emote Sensing  </a:t>
            </a:r>
          </a:p>
          <a:p>
            <a:pPr lvl="2"/>
            <a:r>
              <a:rPr lang="en-US" dirty="0" smtClean="0"/>
              <a:t>Record energy radiated from the surface; visible light and infrared</a:t>
            </a:r>
          </a:p>
          <a:p>
            <a:pPr lvl="1"/>
            <a:r>
              <a:rPr lang="en-US" dirty="0" smtClean="0"/>
              <a:t>Active remote sensing </a:t>
            </a:r>
          </a:p>
          <a:p>
            <a:pPr lvl="2"/>
            <a:r>
              <a:rPr lang="en-US" dirty="0" smtClean="0"/>
              <a:t>Direct a beam of energy at a surface and analyze the energy reflected back (back scatter)</a:t>
            </a:r>
          </a:p>
          <a:p>
            <a:pPr lvl="2"/>
            <a:r>
              <a:rPr lang="en-US" dirty="0" smtClean="0"/>
              <a:t>Radar transmitter emits short bursts of long wave energy</a:t>
            </a:r>
          </a:p>
          <a:p>
            <a:pPr lvl="2"/>
            <a:r>
              <a:rPr lang="en-US" dirty="0" smtClean="0"/>
              <a:t>Can penetrate moisture in the atmosphere – clouds</a:t>
            </a:r>
          </a:p>
          <a:p>
            <a:pPr lvl="2"/>
            <a:r>
              <a:rPr lang="en-US" smtClean="0"/>
              <a:t>And darkness</a:t>
            </a:r>
            <a:endParaRPr lang="en-US" dirty="0" smtClean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>
                <a:ea typeface="Times New Roman" charset="0"/>
                <a:cs typeface="Times New Roman" charset="0"/>
              </a:rPr>
              <a:t>Remote Sensing</a:t>
            </a:r>
            <a:r>
              <a:rPr lang="en-US" dirty="0"/>
              <a:t> </a:t>
            </a:r>
          </a:p>
          <a:p>
            <a:pPr lvl="1" eaLnBrk="1" hangingPunct="1"/>
            <a:r>
              <a:rPr lang="en-US" dirty="0">
                <a:ea typeface="ＭＳ Ｐゴシック" charset="-128"/>
              </a:rPr>
              <a:t>Active remote </a:t>
            </a:r>
            <a:r>
              <a:rPr lang="en-US" dirty="0" smtClean="0">
                <a:ea typeface="ＭＳ Ｐゴシック" charset="-128"/>
              </a:rPr>
              <a:t>sensing</a:t>
            </a:r>
          </a:p>
          <a:p>
            <a:pPr lvl="2"/>
            <a:r>
              <a:rPr lang="en-US" dirty="0" smtClean="0">
                <a:ea typeface="ＭＳ Ｐゴシック" charset="-128"/>
              </a:rPr>
              <a:t>Radar (radio detecting and ranging)</a:t>
            </a:r>
          </a:p>
          <a:p>
            <a:pPr lvl="2"/>
            <a:r>
              <a:rPr lang="en-US" dirty="0" smtClean="0">
                <a:ea typeface="ＭＳ Ｐゴシック" charset="-128"/>
              </a:rPr>
              <a:t>Canada operates </a:t>
            </a:r>
            <a:r>
              <a:rPr lang="en-US" i="1" dirty="0" smtClean="0">
                <a:ea typeface="ＭＳ Ｐゴシック" charset="-128"/>
              </a:rPr>
              <a:t>RADARSAT -1, -2,  </a:t>
            </a:r>
            <a:r>
              <a:rPr lang="en-US" dirty="0" smtClean="0">
                <a:ea typeface="ＭＳ Ｐゴシック" charset="-128"/>
              </a:rPr>
              <a:t>and </a:t>
            </a:r>
            <a:r>
              <a:rPr lang="en-US" i="1" dirty="0" smtClean="0">
                <a:ea typeface="ＭＳ Ｐゴシック" charset="-128"/>
              </a:rPr>
              <a:t>SCISAT -1</a:t>
            </a:r>
          </a:p>
          <a:p>
            <a:pPr lvl="2"/>
            <a:r>
              <a:rPr lang="en-US" dirty="0" smtClean="0">
                <a:ea typeface="ＭＳ Ｐゴシック" charset="-128"/>
              </a:rPr>
              <a:t>Japanese have JERS -1</a:t>
            </a:r>
          </a:p>
          <a:p>
            <a:pPr lvl="2"/>
            <a:r>
              <a:rPr lang="en-US" dirty="0" smtClean="0">
                <a:ea typeface="ＭＳ Ｐゴシック" charset="-128"/>
              </a:rPr>
              <a:t>Sonar </a:t>
            </a:r>
          </a:p>
          <a:p>
            <a:pPr lvl="2"/>
            <a:r>
              <a:rPr lang="en-US" dirty="0" smtClean="0">
                <a:ea typeface="ＭＳ Ｐゴシック" charset="-128"/>
              </a:rPr>
              <a:t>Lida </a:t>
            </a:r>
            <a:endParaRPr lang="en-US" dirty="0">
              <a:ea typeface="ＭＳ Ｐゴシック" charset="-128"/>
            </a:endParaRPr>
          </a:p>
          <a:p>
            <a:pPr lvl="1" eaLnBrk="1" hangingPunct="1"/>
            <a:r>
              <a:rPr lang="en-US" dirty="0">
                <a:ea typeface="ＭＳ Ｐゴシック" charset="-128"/>
              </a:rPr>
              <a:t>Passive remote </a:t>
            </a:r>
            <a:r>
              <a:rPr lang="en-US" dirty="0" smtClean="0">
                <a:ea typeface="ＭＳ Ｐゴシック" charset="-128"/>
              </a:rPr>
              <a:t>sensing</a:t>
            </a:r>
          </a:p>
          <a:p>
            <a:pPr lvl="2"/>
            <a:r>
              <a:rPr lang="en-US" dirty="0" smtClean="0">
                <a:ea typeface="ＭＳ Ｐゴシック" charset="-128"/>
              </a:rPr>
              <a:t>Landsat satellites</a:t>
            </a:r>
          </a:p>
          <a:p>
            <a:pPr lvl="2"/>
            <a:r>
              <a:rPr lang="en-US" i="1" dirty="0" smtClean="0">
                <a:ea typeface="ＭＳ Ｐゴシック" charset="-128"/>
              </a:rPr>
              <a:t>POES, AQUA, GOES</a:t>
            </a:r>
            <a:endParaRPr lang="en-US" i="1" dirty="0">
              <a:ea typeface="ＭＳ Ｐゴシック" charset="-128"/>
            </a:endParaRPr>
          </a:p>
          <a:p>
            <a:pPr eaLnBrk="1" hangingPunct="1"/>
            <a:r>
              <a:rPr lang="en-US" dirty="0"/>
              <a:t>Geographic Information Systems (GIS)</a:t>
            </a: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  <a:ea typeface="Times New Roman" charset="0"/>
                <a:cs typeface="Times New Roman" charset="0"/>
              </a:rPr>
              <a:t>Remote Sensing and GIS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8"/>
          <p:cNvSpPr>
            <a:spLocks noChangeArrowheads="1"/>
          </p:cNvSpPr>
          <p:nvPr/>
        </p:nvSpPr>
        <p:spPr bwMode="auto">
          <a:xfrm>
            <a:off x="3886200" y="5410200"/>
            <a:ext cx="2286000" cy="990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914400"/>
            <a:ext cx="8915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Passive and Active Remote Sensing</a:t>
            </a:r>
          </a:p>
        </p:txBody>
      </p:sp>
      <p:pic>
        <p:nvPicPr>
          <p:cNvPr id="59396" name="Picture 8" descr="EG6_Figure_01_25a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752600"/>
            <a:ext cx="433387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9" descr="EG6_Figure_01_25b-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1752600"/>
            <a:ext cx="437673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8" name="Text Box 9"/>
          <p:cNvSpPr txBox="1">
            <a:spLocks noChangeArrowheads="1"/>
          </p:cNvSpPr>
          <p:nvPr/>
        </p:nvSpPr>
        <p:spPr bwMode="auto">
          <a:xfrm>
            <a:off x="7970838" y="624840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>
                <a:latin typeface="Times New Roman" charset="0"/>
              </a:rPr>
              <a:t>Figure  1.25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Remote Sensing</a:t>
            </a:r>
          </a:p>
        </p:txBody>
      </p:sp>
      <p:sp>
        <p:nvSpPr>
          <p:cNvPr id="61443" name="Text Box 4"/>
          <p:cNvSpPr txBox="1">
            <a:spLocks noChangeArrowheads="1"/>
          </p:cNvSpPr>
          <p:nvPr/>
        </p:nvSpPr>
        <p:spPr bwMode="auto">
          <a:xfrm>
            <a:off x="3449638" y="6248400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>
                <a:latin typeface="Times New Roman" charset="0"/>
              </a:rPr>
              <a:t>Figure 1.26</a:t>
            </a:r>
          </a:p>
        </p:txBody>
      </p:sp>
      <p:sp>
        <p:nvSpPr>
          <p:cNvPr id="61444" name="Text Box 13"/>
          <p:cNvSpPr txBox="1">
            <a:spLocks noChangeArrowheads="1"/>
          </p:cNvSpPr>
          <p:nvPr/>
        </p:nvSpPr>
        <p:spPr bwMode="auto">
          <a:xfrm>
            <a:off x="1295400" y="5943600"/>
            <a:ext cx="1962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400" i="1" dirty="0">
                <a:latin typeface="Times New Roman" charset="0"/>
              </a:rPr>
              <a:t>RADARSAT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sz="2400" i="1" dirty="0">
                <a:latin typeface="Times New Roman" charset="0"/>
              </a:rPr>
              <a:t>1</a:t>
            </a:r>
          </a:p>
        </p:txBody>
      </p:sp>
      <p:sp>
        <p:nvSpPr>
          <p:cNvPr id="61445" name="Text Box 14"/>
          <p:cNvSpPr txBox="1">
            <a:spLocks noChangeArrowheads="1"/>
          </p:cNvSpPr>
          <p:nvPr/>
        </p:nvSpPr>
        <p:spPr bwMode="auto">
          <a:xfrm>
            <a:off x="6477000" y="5943600"/>
            <a:ext cx="1370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400" i="1">
                <a:latin typeface="Times New Roman" charset="0"/>
              </a:rPr>
              <a:t>GOES-12</a:t>
            </a:r>
          </a:p>
        </p:txBody>
      </p:sp>
      <p:pic>
        <p:nvPicPr>
          <p:cNvPr id="61446" name="Picture 9" descr="EG6_Figure_01_26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981200"/>
            <a:ext cx="4572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7" name="Picture 10" descr="EG6_Figure_01_27-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91075" y="1981200"/>
            <a:ext cx="4352925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8" name="Text Box 12"/>
          <p:cNvSpPr txBox="1">
            <a:spLocks noChangeArrowheads="1"/>
          </p:cNvSpPr>
          <p:nvPr/>
        </p:nvSpPr>
        <p:spPr bwMode="auto">
          <a:xfrm>
            <a:off x="8021638" y="6248400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>
                <a:latin typeface="Times New Roman" charset="0"/>
              </a:rPr>
              <a:t>Figure 1.27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0718" y="1470173"/>
            <a:ext cx="254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Composite of Antarctica</a:t>
            </a:r>
            <a:endParaRPr lang="en-US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6287223" y="6273224"/>
            <a:ext cx="13716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Times New Roman"/>
                <a:cs typeface="Times New Roman"/>
              </a:rPr>
              <a:t>GOES</a:t>
            </a:r>
            <a:endParaRPr lang="en-US" sz="3200" i="1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TextBox 2"/>
          <p:cNvSpPr txBox="1">
            <a:spLocks noChangeArrowheads="1"/>
          </p:cNvSpPr>
          <p:nvPr/>
        </p:nvSpPr>
        <p:spPr bwMode="auto">
          <a:xfrm>
            <a:off x="2286000" y="6248400"/>
            <a:ext cx="58578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Radarsat image of volcanic eruption in Iceland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Geographic Information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are automated systems for the capture, storage, retrieval , analysis and display of spatial data</a:t>
            </a:r>
          </a:p>
          <a:p>
            <a:r>
              <a:rPr lang="en-US" dirty="0" smtClean="0"/>
              <a:t>Libraries of information that use maps to organize and store information.</a:t>
            </a:r>
          </a:p>
          <a:p>
            <a:r>
              <a:rPr lang="en-US" dirty="0" smtClean="0"/>
              <a:t>GIS developed from computer science, geography, cartography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A science of spatial analysis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8664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Geographic Information Systems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19263"/>
            <a:ext cx="8229600" cy="49101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Computers are at the heart of GIS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Five major components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Data input-converting maps &amp; data into digital form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Data management-store &amp; retrieve data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Data manipulation-allow data from various sources to be used immediately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Analysis functions-extraction of useful information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Data output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GIS is used in: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229600" cy="5029200"/>
          </a:xfrm>
        </p:spPr>
        <p:txBody>
          <a:bodyPr/>
          <a:lstStyle/>
          <a:p>
            <a:r>
              <a:rPr lang="en-US" sz="2600" dirty="0" smtClean="0"/>
              <a:t>Deciding which is the best place to locate a store, warehouse, a mall, a fire station, pesticides for agricultural use etc…</a:t>
            </a:r>
          </a:p>
          <a:p>
            <a:r>
              <a:rPr lang="en-US" sz="2600" dirty="0" smtClean="0"/>
              <a:t>Redistricting or deciding where political riding boundaries should be drawn to create some equity of representation</a:t>
            </a:r>
          </a:p>
          <a:p>
            <a:r>
              <a:rPr lang="en-US" sz="2600" dirty="0" smtClean="0"/>
              <a:t>Locating mineral deposits from placer occurrences and soil samples</a:t>
            </a:r>
          </a:p>
          <a:p>
            <a:r>
              <a:rPr lang="en-US" sz="2600" dirty="0" smtClean="0"/>
              <a:t>Deciding on road or pipeline route-ways through parks or wilderness regions</a:t>
            </a:r>
          </a:p>
          <a:p>
            <a:r>
              <a:rPr lang="en-US" sz="2600" dirty="0" smtClean="0"/>
              <a:t>Identifying areas susceptible to climate change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3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Text Box 6"/>
          <p:cNvSpPr txBox="1">
            <a:spLocks noChangeArrowheads="1"/>
          </p:cNvSpPr>
          <p:nvPr/>
        </p:nvSpPr>
        <p:spPr bwMode="auto">
          <a:xfrm>
            <a:off x="838200" y="228600"/>
            <a:ext cx="399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b="1">
                <a:solidFill>
                  <a:srgbClr val="FF0000"/>
                </a:solidFill>
                <a:latin typeface="Tahoma" charset="0"/>
              </a:rPr>
              <a:t>Blackdome Mtn. BC</a:t>
            </a:r>
          </a:p>
          <a:p>
            <a:pPr eaLnBrk="0" hangingPunct="0"/>
            <a:r>
              <a:rPr lang="en-US" sz="2000" b="1">
                <a:solidFill>
                  <a:srgbClr val="FF0000"/>
                </a:solidFill>
                <a:latin typeface="Tahoma" charset="0"/>
              </a:rPr>
              <a:t>Gold &amp; silver mineral deposits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The Science of Geography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 smtClean="0"/>
              <a:t>Location: </a:t>
            </a:r>
            <a:r>
              <a:rPr lang="en-US" i="1" dirty="0" smtClean="0"/>
              <a:t>How do I get there?</a:t>
            </a:r>
          </a:p>
          <a:p>
            <a:pPr eaLnBrk="1" hangingPunct="1"/>
            <a:r>
              <a:rPr lang="en-US" dirty="0" smtClean="0"/>
              <a:t>Absolute </a:t>
            </a:r>
            <a:r>
              <a:rPr lang="en-US" dirty="0"/>
              <a:t>Location</a:t>
            </a:r>
          </a:p>
          <a:p>
            <a:pPr lvl="1" eaLnBrk="1" hangingPunct="1"/>
            <a:r>
              <a:rPr lang="en-US" dirty="0"/>
              <a:t>Mathematical location</a:t>
            </a:r>
          </a:p>
          <a:p>
            <a:pPr lvl="2" eaLnBrk="1" hangingPunct="1"/>
            <a:r>
              <a:rPr lang="en-US" dirty="0"/>
              <a:t>Latitude &amp; longitude</a:t>
            </a:r>
          </a:p>
          <a:p>
            <a:pPr lvl="2" eaLnBrk="1" hangingPunct="1"/>
            <a:r>
              <a:rPr lang="en-US" dirty="0"/>
              <a:t>Other grid systems</a:t>
            </a:r>
          </a:p>
          <a:p>
            <a:pPr eaLnBrk="1" hangingPunct="1"/>
            <a:r>
              <a:rPr lang="en-US" dirty="0"/>
              <a:t>Relative </a:t>
            </a:r>
            <a:r>
              <a:rPr lang="en-US" dirty="0" smtClean="0"/>
              <a:t>Location</a:t>
            </a:r>
          </a:p>
          <a:p>
            <a:pPr lvl="1"/>
            <a:r>
              <a:rPr lang="en-US" dirty="0" smtClean="0"/>
              <a:t>Spatial interconnection &amp; interdependence</a:t>
            </a:r>
          </a:p>
          <a:p>
            <a:pPr eaLnBrk="1" hangingPunct="1"/>
            <a:r>
              <a:rPr lang="en-US" dirty="0" smtClean="0"/>
              <a:t>Reason for its’ location</a:t>
            </a:r>
          </a:p>
          <a:p>
            <a:pPr lvl="1"/>
            <a:r>
              <a:rPr lang="en-US" dirty="0" smtClean="0"/>
              <a:t>What caused Lethbridge to locate on this particular spot</a:t>
            </a:r>
          </a:p>
          <a:p>
            <a:pPr lvl="1" eaLnBrk="1" hangingPunct="1">
              <a:buNone/>
            </a:pP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GIS System Model</a:t>
            </a:r>
          </a:p>
        </p:txBody>
      </p:sp>
      <p:sp>
        <p:nvSpPr>
          <p:cNvPr id="63491" name="Text Box 8"/>
          <p:cNvSpPr txBox="1">
            <a:spLocks noChangeArrowheads="1"/>
          </p:cNvSpPr>
          <p:nvPr/>
        </p:nvSpPr>
        <p:spPr bwMode="auto">
          <a:xfrm>
            <a:off x="4708525" y="49942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endParaRPr lang="en-US" sz="2400">
              <a:latin typeface="Times New Roman" charset="0"/>
            </a:endParaRPr>
          </a:p>
        </p:txBody>
      </p:sp>
      <p:pic>
        <p:nvPicPr>
          <p:cNvPr id="63492" name="Picture 6" descr="EG6_Figure_01_29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1225" y="914400"/>
            <a:ext cx="7321550" cy="554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3" name="Text Box 6"/>
          <p:cNvSpPr txBox="1">
            <a:spLocks noChangeArrowheads="1"/>
          </p:cNvSpPr>
          <p:nvPr/>
        </p:nvSpPr>
        <p:spPr bwMode="auto">
          <a:xfrm>
            <a:off x="7970838" y="617220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>
                <a:latin typeface="Times New Roman" charset="0"/>
              </a:rPr>
              <a:t>Figure  1.29</a:t>
            </a:r>
          </a:p>
        </p:txBody>
      </p:sp>
      <p:sp>
        <p:nvSpPr>
          <p:cNvPr id="63494" name="Rectangle 7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/>
            <a:r>
              <a:rPr lang="en-US" sz="1400">
                <a:ea typeface="ＭＳ Ｐゴシック" charset="-128"/>
                <a:cs typeface="ＭＳ Ｐゴシック" charset="-128"/>
              </a:rPr>
              <a:t>Copyright © 2010 Pearson Education, Inc.</a:t>
            </a:r>
          </a:p>
        </p:txBody>
      </p:sp>
      <p:sp>
        <p:nvSpPr>
          <p:cNvPr id="63495" name="Rectangle 8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400">
                <a:ea typeface="ＭＳ Ｐゴシック" charset="-128"/>
                <a:cs typeface="ＭＳ Ｐゴシック" charset="-128"/>
              </a:rPr>
              <a:t>Christopherson, </a:t>
            </a:r>
            <a:r>
              <a:rPr lang="en-US" sz="1400" i="1">
                <a:ea typeface="ＭＳ Ｐゴシック" charset="-128"/>
                <a:cs typeface="ＭＳ Ｐゴシック" charset="-128"/>
              </a:rPr>
              <a:t>Elemental Geosystems,</a:t>
            </a:r>
            <a:r>
              <a:rPr lang="en-US" sz="1400">
                <a:ea typeface="ＭＳ Ｐゴシック" charset="-128"/>
                <a:cs typeface="ＭＳ Ｐゴシック" charset="-128"/>
              </a:rPr>
              <a:t> Sixth Edition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Lecture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Lecture : Chapter 2, The Energy-Atmosphere System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FIG07_000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2057400"/>
            <a:ext cx="7310438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Science of Geography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Place</a:t>
            </a:r>
            <a:r>
              <a:rPr lang="en-US" i="1" dirty="0" smtClean="0"/>
              <a:t>: What’s it like to live there?</a:t>
            </a:r>
          </a:p>
          <a:p>
            <a:pPr lvl="1"/>
            <a:r>
              <a:rPr lang="en-US" dirty="0" smtClean="0"/>
              <a:t>Physical Features: </a:t>
            </a:r>
          </a:p>
          <a:p>
            <a:pPr lvl="2"/>
            <a:r>
              <a:rPr lang="en-US" dirty="0" smtClean="0"/>
              <a:t>Landscape – high mountains, flat plains, basin/river valley </a:t>
            </a:r>
          </a:p>
          <a:p>
            <a:pPr lvl="2"/>
            <a:r>
              <a:rPr lang="en-US" dirty="0" smtClean="0"/>
              <a:t>Habitat – forest, prairies, desert, wetlands, tundra </a:t>
            </a:r>
          </a:p>
          <a:p>
            <a:pPr lvl="2"/>
            <a:r>
              <a:rPr lang="en-US" dirty="0" smtClean="0"/>
              <a:t>Climate – Tropical, continental, highland, polar</a:t>
            </a:r>
          </a:p>
          <a:p>
            <a:pPr lvl="2"/>
            <a:r>
              <a:rPr lang="en-US" dirty="0" smtClean="0"/>
              <a:t>Natural Disasters – hurricane, tornado, earthquake</a:t>
            </a:r>
          </a:p>
          <a:p>
            <a:pPr lvl="1"/>
            <a:r>
              <a:rPr lang="en-US" dirty="0" smtClean="0"/>
              <a:t>Human Features</a:t>
            </a:r>
            <a:r>
              <a:rPr lang="en-US" sz="2400" dirty="0" smtClean="0"/>
              <a:t>: What cultural features are typical of this place?</a:t>
            </a:r>
          </a:p>
          <a:p>
            <a:pPr lvl="2"/>
            <a:r>
              <a:rPr lang="en-US" sz="2000" dirty="0" smtClean="0"/>
              <a:t>Religion, abode, clothing, traditions, lifestyles, language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1980</Words>
  <Application>Microsoft Macintosh PowerPoint</Application>
  <PresentationFormat>On-screen Show (4:3)</PresentationFormat>
  <Paragraphs>316</Paragraphs>
  <Slides>71</Slides>
  <Notes>19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3" baseType="lpstr">
      <vt:lpstr>Office Theme</vt:lpstr>
      <vt:lpstr>Drawing</vt:lpstr>
      <vt:lpstr>PowerPoint Presentation</vt:lpstr>
      <vt:lpstr>PowerPoint Presentation</vt:lpstr>
      <vt:lpstr>Course Description</vt:lpstr>
      <vt:lpstr>Essentials of Geography</vt:lpstr>
      <vt:lpstr>The Science of Geography</vt:lpstr>
      <vt:lpstr>PowerPoint Presentation</vt:lpstr>
      <vt:lpstr>The Science of Geography</vt:lpstr>
      <vt:lpstr>PowerPoint Presentation</vt:lpstr>
      <vt:lpstr>The Science of Geography</vt:lpstr>
      <vt:lpstr>The Science of Geography</vt:lpstr>
      <vt:lpstr>The Science of Geography</vt:lpstr>
      <vt:lpstr>Oil spill in the Gulf of Mexico</vt:lpstr>
      <vt:lpstr>PowerPoint Presentation</vt:lpstr>
      <vt:lpstr>PowerPoint Presentation</vt:lpstr>
      <vt:lpstr>The Science of Geography</vt:lpstr>
      <vt:lpstr>The Science of Geography</vt:lpstr>
      <vt:lpstr>PowerPoint Presentation</vt:lpstr>
      <vt:lpstr>PowerPoint Presentation</vt:lpstr>
      <vt:lpstr>Transport Canada  has 5 regional Centres</vt:lpstr>
      <vt:lpstr>The Science of Geography</vt:lpstr>
      <vt:lpstr>PowerPoint Presentation</vt:lpstr>
      <vt:lpstr>Scientific Method</vt:lpstr>
      <vt:lpstr>Science as a Field of learning</vt:lpstr>
      <vt:lpstr>Earth Systems Concepts</vt:lpstr>
      <vt:lpstr>PowerPoint Presentation</vt:lpstr>
      <vt:lpstr>PowerPoint Presentation</vt:lpstr>
      <vt:lpstr>PowerPoint Presentation</vt:lpstr>
      <vt:lpstr>Earth Systems Concepts</vt:lpstr>
      <vt:lpstr>PowerPoint Presentation</vt:lpstr>
      <vt:lpstr>High-latitude meltpond increase results from Positive Feedback</vt:lpstr>
      <vt:lpstr>Mount Pinatubo – global system impact</vt:lpstr>
      <vt:lpstr>Earth’s Four  Spheres</vt:lpstr>
      <vt:lpstr>PowerPoint Presentation</vt:lpstr>
      <vt:lpstr>A Spherical Planet</vt:lpstr>
      <vt:lpstr>A Geographic Grid</vt:lpstr>
      <vt:lpstr>Location and Time on Earth  </vt:lpstr>
      <vt:lpstr>Latitude</vt:lpstr>
      <vt:lpstr>PowerPoint Presentation</vt:lpstr>
      <vt:lpstr>Latitudinal Geographic Zones</vt:lpstr>
      <vt:lpstr>Longitude </vt:lpstr>
      <vt:lpstr>Longitude (continued)</vt:lpstr>
      <vt:lpstr>Longitude</vt:lpstr>
      <vt:lpstr>PowerPoint Presentation</vt:lpstr>
      <vt:lpstr>Great Circles and Small Circles</vt:lpstr>
      <vt:lpstr>PowerPoint Presentation</vt:lpstr>
      <vt:lpstr>Time and longitude</vt:lpstr>
      <vt:lpstr>PowerPoint Presentation</vt:lpstr>
      <vt:lpstr>Maps, Scales, and Projections  </vt:lpstr>
      <vt:lpstr>Scale</vt:lpstr>
      <vt:lpstr>PowerPoint Presentation</vt:lpstr>
      <vt:lpstr>Scale (continued)</vt:lpstr>
      <vt:lpstr>Map Projections</vt:lpstr>
      <vt:lpstr>Map Projections</vt:lpstr>
      <vt:lpstr>This is always the problem when trying to flatten a globe</vt:lpstr>
      <vt:lpstr>Properties of Projections - Area</vt:lpstr>
      <vt:lpstr>Properties of Projections - Shape</vt:lpstr>
      <vt:lpstr>PowerPoint Presentation</vt:lpstr>
      <vt:lpstr>Remote Sensing</vt:lpstr>
      <vt:lpstr>PowerPoint Presentation</vt:lpstr>
      <vt:lpstr>PowerPoint Presentation</vt:lpstr>
      <vt:lpstr>Remote Sensing</vt:lpstr>
      <vt:lpstr>Remote Sensing and GIS</vt:lpstr>
      <vt:lpstr>Passive and Active Remote Sensing</vt:lpstr>
      <vt:lpstr>Remote Sensing</vt:lpstr>
      <vt:lpstr>PowerPoint Presentation</vt:lpstr>
      <vt:lpstr>Geographic Information Systems</vt:lpstr>
      <vt:lpstr>Geographic Information Systems </vt:lpstr>
      <vt:lpstr>GIS is used in:</vt:lpstr>
      <vt:lpstr>PowerPoint Presentation</vt:lpstr>
      <vt:lpstr>GIS System Model</vt:lpstr>
      <vt:lpstr>End of Lecture</vt:lpstr>
    </vt:vector>
  </TitlesOfParts>
  <Company>University of Lethbridge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Essentials of Geography</dc:title>
  <dc:creator>Jennifer Thomas</dc:creator>
  <cp:lastModifiedBy>Jennifer Thomas</cp:lastModifiedBy>
  <cp:revision>56</cp:revision>
  <dcterms:created xsi:type="dcterms:W3CDTF">2012-05-07T00:10:04Z</dcterms:created>
  <dcterms:modified xsi:type="dcterms:W3CDTF">2014-05-06T18:01:22Z</dcterms:modified>
</cp:coreProperties>
</file>